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3" r:id="rId2"/>
    <p:sldId id="327" r:id="rId3"/>
    <p:sldId id="328" r:id="rId4"/>
    <p:sldId id="329" r:id="rId5"/>
    <p:sldId id="261" r:id="rId6"/>
    <p:sldId id="323" r:id="rId7"/>
    <p:sldId id="266" r:id="rId8"/>
    <p:sldId id="268" r:id="rId9"/>
    <p:sldId id="330" r:id="rId10"/>
    <p:sldId id="280" r:id="rId11"/>
    <p:sldId id="331" r:id="rId12"/>
    <p:sldId id="310" r:id="rId13"/>
    <p:sldId id="285" r:id="rId14"/>
    <p:sldId id="284" r:id="rId15"/>
    <p:sldId id="281" r:id="rId16"/>
    <p:sldId id="308" r:id="rId17"/>
    <p:sldId id="311" r:id="rId18"/>
    <p:sldId id="312" r:id="rId19"/>
    <p:sldId id="313" r:id="rId20"/>
    <p:sldId id="314" r:id="rId21"/>
    <p:sldId id="32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wer, Francesca" initials="BF" lastIdx="40" clrIdx="0"/>
  <p:cmAuthor id="2" name="PD" initials="R2" lastIdx="18" clrIdx="1"/>
  <p:cmAuthor id="3" name="PD" initials="R2 [2]" lastIdx="1" clrIdx="2"/>
  <p:cmAuthor id="4" name="PD" initials="R2 [3]" lastIdx="1" clrIdx="3"/>
  <p:cmAuthor id="5" name="PD" initials="R2 [4]" lastIdx="1" clrIdx="4"/>
  <p:cmAuthor id="6" name="PD" initials="R2 [5]" lastIdx="1" clrIdx="5"/>
  <p:cmAuthor id="7" name="PD" initials="R2 [6]" lastIdx="1" clrIdx="6"/>
  <p:cmAuthor id="8" name="PD" initials="R2 [7]" lastIdx="1" clrIdx="7"/>
  <p:cmAuthor id="9" name="PD" initials="R2 [8]" lastIdx="1" clrIdx="8"/>
  <p:cmAuthor id="10" name="PD" initials="R2 [9]" lastIdx="1" clrIdx="9"/>
  <p:cmAuthor id="11" name="PD" initials="R2 [10]" lastIdx="1" clrIdx="10"/>
  <p:cmAuthor id="12" name="PD" initials="R2 [11]" lastIdx="1" clrIdx="11"/>
  <p:cmAuthor id="13" name="PD" initials="R2 [12]" lastIdx="1" clrIdx="12"/>
  <p:cmAuthor id="14" name="PD" initials="R2 [13]" lastIdx="1" clrIdx="13"/>
  <p:cmAuthor id="15" name="PD" initials="R2 [14]" lastIdx="1" clrIdx="14"/>
  <p:cmAuthor id="16" name="PD" initials="R2 [15]" lastIdx="1"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85"/>
    <p:restoredTop sz="94613"/>
  </p:normalViewPr>
  <p:slideViewPr>
    <p:cSldViewPr snapToGrid="0" snapToObjects="1">
      <p:cViewPr>
        <p:scale>
          <a:sx n="97" d="100"/>
          <a:sy n="97" d="100"/>
        </p:scale>
        <p:origin x="1080"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6/11/relationships/changesInfo" Target="changesInfos/changesInfo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E42E7289-DBE4-4CA4-B505-453513C83A5C}"/>
    <pc:docChg chg="modSld">
      <pc:chgData name="" userId="" providerId="" clId="Web-{E42E7289-DBE4-4CA4-B505-453513C83A5C}" dt="2019-08-16T13:41:42.593" v="290" actId="20577"/>
      <pc:docMkLst>
        <pc:docMk/>
      </pc:docMkLst>
      <pc:sldChg chg="modSp">
        <pc:chgData name="" userId="" providerId="" clId="Web-{E42E7289-DBE4-4CA4-B505-453513C83A5C}" dt="2019-08-16T13:18:46.726" v="72" actId="20577"/>
        <pc:sldMkLst>
          <pc:docMk/>
          <pc:sldMk cId="1891036567" sldId="261"/>
        </pc:sldMkLst>
        <pc:spChg chg="mod">
          <ac:chgData name="" userId="" providerId="" clId="Web-{E42E7289-DBE4-4CA4-B505-453513C83A5C}" dt="2019-08-16T13:18:46.726" v="72" actId="20577"/>
          <ac:spMkLst>
            <pc:docMk/>
            <pc:sldMk cId="1891036567" sldId="261"/>
            <ac:spMk id="2" creationId="{F9A1AAE7-35AB-4885-9364-96245301805A}"/>
          </ac:spMkLst>
        </pc:spChg>
      </pc:sldChg>
      <pc:sldChg chg="modSp">
        <pc:chgData name="" userId="" providerId="" clId="Web-{E42E7289-DBE4-4CA4-B505-453513C83A5C}" dt="2019-08-16T13:16:04.256" v="20" actId="20577"/>
        <pc:sldMkLst>
          <pc:docMk/>
          <pc:sldMk cId="1195088489" sldId="263"/>
        </pc:sldMkLst>
        <pc:spChg chg="mod">
          <ac:chgData name="" userId="" providerId="" clId="Web-{E42E7289-DBE4-4CA4-B505-453513C83A5C}" dt="2019-08-16T13:16:04.256" v="20" actId="20577"/>
          <ac:spMkLst>
            <pc:docMk/>
            <pc:sldMk cId="1195088489" sldId="263"/>
            <ac:spMk id="2" creationId="{52D591E7-5DCE-4C62-8E81-833FAD4029CE}"/>
          </ac:spMkLst>
        </pc:spChg>
      </pc:sldChg>
      <pc:sldChg chg="modSp">
        <pc:chgData name="" userId="" providerId="" clId="Web-{E42E7289-DBE4-4CA4-B505-453513C83A5C}" dt="2019-08-16T13:22:14.461" v="110" actId="20577"/>
        <pc:sldMkLst>
          <pc:docMk/>
          <pc:sldMk cId="1833465108" sldId="268"/>
        </pc:sldMkLst>
        <pc:spChg chg="mod">
          <ac:chgData name="" userId="" providerId="" clId="Web-{E42E7289-DBE4-4CA4-B505-453513C83A5C}" dt="2019-08-16T13:22:14.461" v="110" actId="20577"/>
          <ac:spMkLst>
            <pc:docMk/>
            <pc:sldMk cId="1833465108" sldId="268"/>
            <ac:spMk id="4" creationId="{4F923C73-902B-4020-ABBA-BE9ABB38D7AB}"/>
          </ac:spMkLst>
        </pc:spChg>
      </pc:sldChg>
      <pc:sldChg chg="modSp">
        <pc:chgData name="" userId="" providerId="" clId="Web-{E42E7289-DBE4-4CA4-B505-453513C83A5C}" dt="2019-08-16T13:38:21.951" v="255" actId="20577"/>
        <pc:sldMkLst>
          <pc:docMk/>
          <pc:sldMk cId="91349474" sldId="281"/>
        </pc:sldMkLst>
        <pc:spChg chg="mod">
          <ac:chgData name="" userId="" providerId="" clId="Web-{E42E7289-DBE4-4CA4-B505-453513C83A5C}" dt="2019-08-16T13:38:21.951" v="255" actId="20577"/>
          <ac:spMkLst>
            <pc:docMk/>
            <pc:sldMk cId="91349474" sldId="281"/>
            <ac:spMk id="4" creationId="{6EDC485F-A2B4-42E3-9A01-E665C218AA17}"/>
          </ac:spMkLst>
        </pc:spChg>
      </pc:sldChg>
      <pc:sldChg chg="modSp">
        <pc:chgData name="" userId="" providerId="" clId="Web-{E42E7289-DBE4-4CA4-B505-453513C83A5C}" dt="2019-08-16T13:36:28.107" v="219" actId="20577"/>
        <pc:sldMkLst>
          <pc:docMk/>
          <pc:sldMk cId="788088718" sldId="310"/>
        </pc:sldMkLst>
        <pc:spChg chg="mod">
          <ac:chgData name="" userId="" providerId="" clId="Web-{E42E7289-DBE4-4CA4-B505-453513C83A5C}" dt="2019-08-16T13:36:28.107" v="219" actId="20577"/>
          <ac:spMkLst>
            <pc:docMk/>
            <pc:sldMk cId="788088718" sldId="310"/>
            <ac:spMk id="2" creationId="{C625E37F-21B8-4195-BBD8-264D5ACC5FE8}"/>
          </ac:spMkLst>
        </pc:spChg>
      </pc:sldChg>
      <pc:sldChg chg="modSp">
        <pc:chgData name="" userId="" providerId="" clId="Web-{E42E7289-DBE4-4CA4-B505-453513C83A5C}" dt="2019-08-16T13:41:42.593" v="289" actId="20577"/>
        <pc:sldMkLst>
          <pc:docMk/>
          <pc:sldMk cId="1026673326" sldId="312"/>
        </pc:sldMkLst>
        <pc:spChg chg="mod">
          <ac:chgData name="" userId="" providerId="" clId="Web-{E42E7289-DBE4-4CA4-B505-453513C83A5C}" dt="2019-08-16T13:41:42.593" v="289" actId="20577"/>
          <ac:spMkLst>
            <pc:docMk/>
            <pc:sldMk cId="1026673326" sldId="312"/>
            <ac:spMk id="2" creationId="{3E175243-D41D-4957-B5BD-E31342C4C164}"/>
          </ac:spMkLst>
        </pc:spChg>
      </pc:sldChg>
      <pc:sldChg chg="modSp">
        <pc:chgData name="" userId="" providerId="" clId="Web-{E42E7289-DBE4-4CA4-B505-453513C83A5C}" dt="2019-08-16T13:21:15.274" v="106" actId="20577"/>
        <pc:sldMkLst>
          <pc:docMk/>
          <pc:sldMk cId="421583618" sldId="323"/>
        </pc:sldMkLst>
        <pc:spChg chg="mod">
          <ac:chgData name="" userId="" providerId="" clId="Web-{E42E7289-DBE4-4CA4-B505-453513C83A5C}" dt="2019-08-16T13:21:15.274" v="106" actId="20577"/>
          <ac:spMkLst>
            <pc:docMk/>
            <pc:sldMk cId="421583618" sldId="323"/>
            <ac:spMk id="2" creationId="{7EAAEF02-EE3A-4C13-908D-FE51D175A4A8}"/>
          </ac:spMkLst>
        </pc:spChg>
      </pc:sldChg>
      <pc:sldChg chg="modSp">
        <pc:chgData name="" userId="" providerId="" clId="Web-{E42E7289-DBE4-4CA4-B505-453513C83A5C}" dt="2019-08-16T13:16:50.882" v="34" actId="20577"/>
        <pc:sldMkLst>
          <pc:docMk/>
          <pc:sldMk cId="1756854400" sldId="327"/>
        </pc:sldMkLst>
        <pc:spChg chg="mod">
          <ac:chgData name="" userId="" providerId="" clId="Web-{E42E7289-DBE4-4CA4-B505-453513C83A5C}" dt="2019-08-16T13:16:50.882" v="34" actId="20577"/>
          <ac:spMkLst>
            <pc:docMk/>
            <pc:sldMk cId="1756854400" sldId="327"/>
            <ac:spMk id="2" creationId="{52D591E7-5DCE-4C62-8E81-833FAD4029CE}"/>
          </ac:spMkLst>
        </pc:spChg>
      </pc:sldChg>
      <pc:sldChg chg="modSp">
        <pc:chgData name="" userId="" providerId="" clId="Web-{E42E7289-DBE4-4CA4-B505-453513C83A5C}" dt="2019-08-16T13:17:17.116" v="49" actId="20577"/>
        <pc:sldMkLst>
          <pc:docMk/>
          <pc:sldMk cId="2097300439" sldId="329"/>
        </pc:sldMkLst>
        <pc:spChg chg="mod">
          <ac:chgData name="" userId="" providerId="" clId="Web-{E42E7289-DBE4-4CA4-B505-453513C83A5C}" dt="2019-08-16T13:17:17.116" v="49" actId="20577"/>
          <ac:spMkLst>
            <pc:docMk/>
            <pc:sldMk cId="2097300439" sldId="329"/>
            <ac:spMk id="2" creationId="{52D591E7-5DCE-4C62-8E81-833FAD4029CE}"/>
          </ac:spMkLst>
        </pc:spChg>
      </pc:sldChg>
      <pc:sldChg chg="modSp">
        <pc:chgData name="" userId="" providerId="" clId="Web-{E42E7289-DBE4-4CA4-B505-453513C83A5C}" dt="2019-08-16T13:34:53.794" v="213" actId="20577"/>
        <pc:sldMkLst>
          <pc:docMk/>
          <pc:sldMk cId="2714622524" sldId="330"/>
        </pc:sldMkLst>
        <pc:spChg chg="mod">
          <ac:chgData name="" userId="" providerId="" clId="Web-{E42E7289-DBE4-4CA4-B505-453513C83A5C}" dt="2019-08-16T13:34:53.794" v="213" actId="20577"/>
          <ac:spMkLst>
            <pc:docMk/>
            <pc:sldMk cId="2714622524" sldId="330"/>
            <ac:spMk id="4" creationId="{4F923C73-902B-4020-ABBA-BE9ABB38D7AB}"/>
          </ac:spMkLst>
        </pc:spChg>
      </pc:sld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edmunddandridge\Desktop\CASTING%20CS\CS_Scatter%20Plot_3.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Cu/Zn scatter plot</a:t>
            </a:r>
          </a:p>
        </c:rich>
      </c:tx>
      <c:layout>
        <c:manualLayout>
          <c:xMode val="edge"/>
          <c:yMode val="edge"/>
          <c:x val="0.241348805836797"/>
          <c:y val="0.0771099003327041"/>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39400024429396"/>
          <c:y val="0.0979237568316214"/>
          <c:w val="0.757389107611548"/>
          <c:h val="0.819049061175045"/>
        </c:manualLayout>
      </c:layout>
      <c:scatterChart>
        <c:scatterStyle val="lineMarker"/>
        <c:varyColors val="0"/>
        <c:ser>
          <c:idx val="0"/>
          <c:order val="0"/>
          <c:tx>
            <c:strRef>
              <c:f>Sheet1!$L$1:$L$2</c:f>
              <c:strCache>
                <c:ptCount val="2"/>
                <c:pt idx="1">
                  <c:v>12th-early 15th century</c:v>
                </c:pt>
              </c:strCache>
            </c:strRef>
          </c:tx>
          <c:spPr>
            <a:ln w="25400" cap="rnd">
              <a:noFill/>
              <a:round/>
            </a:ln>
            <a:effectLst/>
          </c:spPr>
          <c:marker>
            <c:symbol val="circle"/>
            <c:size val="5"/>
            <c:spPr>
              <a:solidFill>
                <a:srgbClr val="00B0F0"/>
              </a:solidFill>
              <a:ln w="9525">
                <a:solidFill>
                  <a:schemeClr val="accent1"/>
                </a:solidFill>
              </a:ln>
              <a:effectLst/>
            </c:spPr>
          </c:marker>
          <c:xVal>
            <c:numRef>
              <c:f>Sheet1!$Q$2:$Q$19</c:f>
              <c:numCache>
                <c:formatCode>General</c:formatCode>
                <c:ptCount val="18"/>
                <c:pt idx="0">
                  <c:v>77.82</c:v>
                </c:pt>
                <c:pt idx="1">
                  <c:v>83.6</c:v>
                </c:pt>
                <c:pt idx="2">
                  <c:v>95.0</c:v>
                </c:pt>
                <c:pt idx="3">
                  <c:v>79.85</c:v>
                </c:pt>
                <c:pt idx="4">
                  <c:v>81.53</c:v>
                </c:pt>
                <c:pt idx="5">
                  <c:v>81.59</c:v>
                </c:pt>
                <c:pt idx="6">
                  <c:v>77.88</c:v>
                </c:pt>
                <c:pt idx="7">
                  <c:v>77.67999999999998</c:v>
                </c:pt>
                <c:pt idx="8">
                  <c:v>79.06</c:v>
                </c:pt>
                <c:pt idx="9">
                  <c:v>76.79</c:v>
                </c:pt>
                <c:pt idx="10">
                  <c:v>78.78</c:v>
                </c:pt>
                <c:pt idx="11">
                  <c:v>81.7</c:v>
                </c:pt>
                <c:pt idx="12">
                  <c:v>81.64</c:v>
                </c:pt>
                <c:pt idx="13">
                  <c:v>83.65</c:v>
                </c:pt>
                <c:pt idx="14">
                  <c:v>77.02</c:v>
                </c:pt>
                <c:pt idx="15">
                  <c:v>72.95</c:v>
                </c:pt>
                <c:pt idx="16">
                  <c:v>77.44</c:v>
                </c:pt>
                <c:pt idx="17">
                  <c:v>77.81</c:v>
                </c:pt>
              </c:numCache>
            </c:numRef>
          </c:xVal>
          <c:yVal>
            <c:numRef>
              <c:f>Sheet1!$R$2:$R$19</c:f>
              <c:numCache>
                <c:formatCode>General</c:formatCode>
                <c:ptCount val="18"/>
                <c:pt idx="0">
                  <c:v>13.57</c:v>
                </c:pt>
                <c:pt idx="1">
                  <c:v>7.2</c:v>
                </c:pt>
                <c:pt idx="3">
                  <c:v>13.72</c:v>
                </c:pt>
                <c:pt idx="4">
                  <c:v>11.93</c:v>
                </c:pt>
                <c:pt idx="5">
                  <c:v>9.0</c:v>
                </c:pt>
                <c:pt idx="6">
                  <c:v>15.83</c:v>
                </c:pt>
                <c:pt idx="7">
                  <c:v>16.3</c:v>
                </c:pt>
                <c:pt idx="8">
                  <c:v>13.06</c:v>
                </c:pt>
                <c:pt idx="9">
                  <c:v>15.27</c:v>
                </c:pt>
                <c:pt idx="10">
                  <c:v>14.09</c:v>
                </c:pt>
                <c:pt idx="11">
                  <c:v>1.4</c:v>
                </c:pt>
                <c:pt idx="12">
                  <c:v>11.91</c:v>
                </c:pt>
                <c:pt idx="13">
                  <c:v>7.609999999999998</c:v>
                </c:pt>
                <c:pt idx="14">
                  <c:v>8.55</c:v>
                </c:pt>
                <c:pt idx="15">
                  <c:v>14.48</c:v>
                </c:pt>
                <c:pt idx="16">
                  <c:v>16.6</c:v>
                </c:pt>
                <c:pt idx="17">
                  <c:v>9.66</c:v>
                </c:pt>
              </c:numCache>
            </c:numRef>
          </c:yVal>
          <c:smooth val="0"/>
          <c:extLst xmlns:c16r2="http://schemas.microsoft.com/office/drawing/2015/06/chart">
            <c:ext xmlns:c16="http://schemas.microsoft.com/office/drawing/2014/chart" uri="{C3380CC4-5D6E-409C-BE32-E72D297353CC}">
              <c16:uniqueId val="{00000000-E0EC-432E-8002-7F0027551F5B}"/>
            </c:ext>
          </c:extLst>
        </c:ser>
        <c:ser>
          <c:idx val="1"/>
          <c:order val="1"/>
          <c:tx>
            <c:strRef>
              <c:f>Sheet1!$M$21:$M$22</c:f>
              <c:strCache>
                <c:ptCount val="2"/>
                <c:pt idx="0">
                  <c:v>Nuremberg</c:v>
                </c:pt>
                <c:pt idx="1">
                  <c:v>~1400</c:v>
                </c:pt>
              </c:strCache>
            </c:strRef>
          </c:tx>
          <c:spPr>
            <a:ln w="25400" cap="rnd">
              <a:noFill/>
              <a:round/>
            </a:ln>
            <a:effectLst/>
          </c:spPr>
          <c:marker>
            <c:symbol val="circle"/>
            <c:size val="5"/>
            <c:spPr>
              <a:solidFill>
                <a:srgbClr val="FF0000"/>
              </a:solidFill>
              <a:ln w="9525">
                <a:solidFill>
                  <a:schemeClr val="accent2"/>
                </a:solidFill>
              </a:ln>
              <a:effectLst/>
            </c:spPr>
          </c:marker>
          <c:xVal>
            <c:numRef>
              <c:f>Sheet1!$R$21:$R$27</c:f>
              <c:numCache>
                <c:formatCode>General</c:formatCode>
                <c:ptCount val="7"/>
                <c:pt idx="0">
                  <c:v>74.29</c:v>
                </c:pt>
                <c:pt idx="1">
                  <c:v>74.95</c:v>
                </c:pt>
                <c:pt idx="2">
                  <c:v>75.77</c:v>
                </c:pt>
                <c:pt idx="3">
                  <c:v>75.59</c:v>
                </c:pt>
                <c:pt idx="4">
                  <c:v>74.29</c:v>
                </c:pt>
                <c:pt idx="5">
                  <c:v>76.77</c:v>
                </c:pt>
                <c:pt idx="6">
                  <c:v>73.9</c:v>
                </c:pt>
              </c:numCache>
            </c:numRef>
          </c:xVal>
          <c:yVal>
            <c:numRef>
              <c:f>Sheet1!$S$21:$S$27</c:f>
              <c:numCache>
                <c:formatCode>General</c:formatCode>
                <c:ptCount val="7"/>
                <c:pt idx="0">
                  <c:v>21.52</c:v>
                </c:pt>
                <c:pt idx="1">
                  <c:v>22.86</c:v>
                </c:pt>
                <c:pt idx="2">
                  <c:v>18.93</c:v>
                </c:pt>
                <c:pt idx="3">
                  <c:v>18.61</c:v>
                </c:pt>
                <c:pt idx="4">
                  <c:v>18.43</c:v>
                </c:pt>
                <c:pt idx="5">
                  <c:v>16.82</c:v>
                </c:pt>
                <c:pt idx="6">
                  <c:v>19.66</c:v>
                </c:pt>
              </c:numCache>
            </c:numRef>
          </c:yVal>
          <c:smooth val="0"/>
          <c:extLst xmlns:c16r2="http://schemas.microsoft.com/office/drawing/2015/06/chart">
            <c:ext xmlns:c16="http://schemas.microsoft.com/office/drawing/2014/chart" uri="{C3380CC4-5D6E-409C-BE32-E72D297353CC}">
              <c16:uniqueId val="{00000001-E0EC-432E-8002-7F0027551F5B}"/>
            </c:ext>
          </c:extLst>
        </c:ser>
        <c:dLbls>
          <c:showLegendKey val="0"/>
          <c:showVal val="0"/>
          <c:showCatName val="0"/>
          <c:showSerName val="0"/>
          <c:showPercent val="0"/>
          <c:showBubbleSize val="0"/>
        </c:dLbls>
        <c:axId val="1309644656"/>
        <c:axId val="1309647776"/>
      </c:scatterChart>
      <c:valAx>
        <c:axId val="1309644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Cu</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w="2540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309647776"/>
        <c:crosses val="autoZero"/>
        <c:crossBetween val="midCat"/>
      </c:valAx>
      <c:valAx>
        <c:axId val="1309647776"/>
        <c:scaling>
          <c:orientation val="minMax"/>
        </c:scaling>
        <c:delete val="0"/>
        <c:axPos val="l"/>
        <c:title>
          <c:tx>
            <c:rich>
              <a:bodyPr rot="0" spcFirstLastPara="1" vertOverflow="ellipsis" wrap="square" anchor="ctr" anchorCtr="1"/>
              <a:lstStyle/>
              <a:p>
                <a:pPr>
                  <a:defRPr sz="1000" b="0" i="0" u="none" strike="noStrike" kern="1200" baseline="0">
                    <a:solidFill>
                      <a:schemeClr val="dk1"/>
                    </a:solidFill>
                    <a:latin typeface="+mn-lt"/>
                    <a:ea typeface="+mn-ea"/>
                    <a:cs typeface="+mn-cs"/>
                  </a:defRPr>
                </a:pPr>
                <a:r>
                  <a:rPr lang="en-US"/>
                  <a:t>Zn</a:t>
                </a:r>
              </a:p>
            </c:rich>
          </c:tx>
          <c:layout>
            <c:manualLayout>
              <c:xMode val="edge"/>
              <c:yMode val="edge"/>
              <c:x val="0.0378541576608536"/>
              <c:y val="0.456896027511103"/>
            </c:manualLayout>
          </c:layout>
          <c:overlay val="0"/>
          <c:spPr>
            <a:noFill/>
            <a:ln>
              <a:noFill/>
            </a:ln>
            <a:effectLst/>
          </c:spPr>
          <c:txPr>
            <a:bodyPr rot="0" spcFirstLastPara="1" vertOverflow="ellipsis"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309644656"/>
        <c:crosses val="autoZero"/>
        <c:crossBetween val="midCat"/>
      </c:valAx>
      <c:spPr>
        <a:noFill/>
        <a:ln>
          <a:noFill/>
        </a:ln>
        <a:effectLst/>
      </c:spPr>
    </c:plotArea>
    <c:legend>
      <c:legendPos val="r"/>
      <c:layout>
        <c:manualLayout>
          <c:xMode val="edge"/>
          <c:yMode val="edge"/>
          <c:x val="0.227107447506562"/>
          <c:y val="0.170624537317451"/>
          <c:w val="0.230496433029196"/>
          <c:h val="0.19586517474615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247D4-438D-B94B-99AF-C9209E2B982D}" type="datetimeFigureOut">
              <a:rPr lang="en-US" smtClean="0"/>
              <a:t>8/21/19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D4A3F-CBB8-B844-A06A-1F0E67751692}" type="slidenum">
              <a:rPr lang="en-US" smtClean="0"/>
              <a:t>‹#›</a:t>
            </a:fld>
            <a:endParaRPr lang="en-US"/>
          </a:p>
        </p:txBody>
      </p:sp>
    </p:spTree>
    <p:extLst>
      <p:ext uri="{BB962C8B-B14F-4D97-AF65-F5344CB8AC3E}">
        <p14:creationId xmlns:p14="http://schemas.microsoft.com/office/powerpoint/2010/main" val="1960118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1</a:t>
            </a:fld>
            <a:endParaRPr lang="en-US" dirty="0"/>
          </a:p>
        </p:txBody>
      </p:sp>
    </p:spTree>
    <p:extLst>
      <p:ext uri="{BB962C8B-B14F-4D97-AF65-F5344CB8AC3E}">
        <p14:creationId xmlns:p14="http://schemas.microsoft.com/office/powerpoint/2010/main" val="437684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10</a:t>
            </a:fld>
            <a:endParaRPr lang="en-US"/>
          </a:p>
        </p:txBody>
      </p:sp>
    </p:spTree>
    <p:extLst>
      <p:ext uri="{BB962C8B-B14F-4D97-AF65-F5344CB8AC3E}">
        <p14:creationId xmlns:p14="http://schemas.microsoft.com/office/powerpoint/2010/main" val="112126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11</a:t>
            </a:fld>
            <a:endParaRPr lang="en-US" dirty="0"/>
          </a:p>
        </p:txBody>
      </p:sp>
    </p:spTree>
    <p:extLst>
      <p:ext uri="{BB962C8B-B14F-4D97-AF65-F5344CB8AC3E}">
        <p14:creationId xmlns:p14="http://schemas.microsoft.com/office/powerpoint/2010/main" val="353306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12</a:t>
            </a:fld>
            <a:endParaRPr lang="en-US"/>
          </a:p>
        </p:txBody>
      </p:sp>
    </p:spTree>
    <p:extLst>
      <p:ext uri="{BB962C8B-B14F-4D97-AF65-F5344CB8AC3E}">
        <p14:creationId xmlns:p14="http://schemas.microsoft.com/office/powerpoint/2010/main" val="187543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13</a:t>
            </a:fld>
            <a:endParaRPr lang="en-US" dirty="0"/>
          </a:p>
        </p:txBody>
      </p:sp>
    </p:spTree>
    <p:extLst>
      <p:ext uri="{BB962C8B-B14F-4D97-AF65-F5344CB8AC3E}">
        <p14:creationId xmlns:p14="http://schemas.microsoft.com/office/powerpoint/2010/main" val="1364736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14</a:t>
            </a:fld>
            <a:endParaRPr lang="en-US" dirty="0"/>
          </a:p>
        </p:txBody>
      </p:sp>
    </p:spTree>
    <p:extLst>
      <p:ext uri="{BB962C8B-B14F-4D97-AF65-F5344CB8AC3E}">
        <p14:creationId xmlns:p14="http://schemas.microsoft.com/office/powerpoint/2010/main" val="777219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15</a:t>
            </a:fld>
            <a:endParaRPr lang="en-US"/>
          </a:p>
        </p:txBody>
      </p:sp>
    </p:spTree>
    <p:extLst>
      <p:ext uri="{BB962C8B-B14F-4D97-AF65-F5344CB8AC3E}">
        <p14:creationId xmlns:p14="http://schemas.microsoft.com/office/powerpoint/2010/main" val="2007285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16</a:t>
            </a:fld>
            <a:endParaRPr lang="en-US"/>
          </a:p>
        </p:txBody>
      </p:sp>
    </p:spTree>
    <p:extLst>
      <p:ext uri="{BB962C8B-B14F-4D97-AF65-F5344CB8AC3E}">
        <p14:creationId xmlns:p14="http://schemas.microsoft.com/office/powerpoint/2010/main" val="131071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17</a:t>
            </a:fld>
            <a:endParaRPr lang="en-US"/>
          </a:p>
        </p:txBody>
      </p:sp>
    </p:spTree>
    <p:extLst>
      <p:ext uri="{BB962C8B-B14F-4D97-AF65-F5344CB8AC3E}">
        <p14:creationId xmlns:p14="http://schemas.microsoft.com/office/powerpoint/2010/main" val="1466002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18</a:t>
            </a:fld>
            <a:endParaRPr lang="en-US" dirty="0"/>
          </a:p>
        </p:txBody>
      </p:sp>
    </p:spTree>
    <p:extLst>
      <p:ext uri="{BB962C8B-B14F-4D97-AF65-F5344CB8AC3E}">
        <p14:creationId xmlns:p14="http://schemas.microsoft.com/office/powerpoint/2010/main" val="267486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19</a:t>
            </a:fld>
            <a:endParaRPr lang="en-US" dirty="0"/>
          </a:p>
        </p:txBody>
      </p:sp>
    </p:spTree>
    <p:extLst>
      <p:ext uri="{BB962C8B-B14F-4D97-AF65-F5344CB8AC3E}">
        <p14:creationId xmlns:p14="http://schemas.microsoft.com/office/powerpoint/2010/main" val="604036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2</a:t>
            </a:fld>
            <a:endParaRPr lang="en-US" dirty="0"/>
          </a:p>
        </p:txBody>
      </p:sp>
    </p:spTree>
    <p:extLst>
      <p:ext uri="{BB962C8B-B14F-4D97-AF65-F5344CB8AC3E}">
        <p14:creationId xmlns:p14="http://schemas.microsoft.com/office/powerpoint/2010/main" val="630155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20</a:t>
            </a:fld>
            <a:endParaRPr lang="en-US"/>
          </a:p>
        </p:txBody>
      </p:sp>
    </p:spTree>
    <p:extLst>
      <p:ext uri="{BB962C8B-B14F-4D97-AF65-F5344CB8AC3E}">
        <p14:creationId xmlns:p14="http://schemas.microsoft.com/office/powerpoint/2010/main" val="1326679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21</a:t>
            </a:fld>
            <a:endParaRPr lang="en-US" dirty="0"/>
          </a:p>
        </p:txBody>
      </p:sp>
    </p:spTree>
    <p:extLst>
      <p:ext uri="{BB962C8B-B14F-4D97-AF65-F5344CB8AC3E}">
        <p14:creationId xmlns:p14="http://schemas.microsoft.com/office/powerpoint/2010/main" val="1338881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3</a:t>
            </a:fld>
            <a:endParaRPr lang="en-US" dirty="0"/>
          </a:p>
        </p:txBody>
      </p:sp>
    </p:spTree>
    <p:extLst>
      <p:ext uri="{BB962C8B-B14F-4D97-AF65-F5344CB8AC3E}">
        <p14:creationId xmlns:p14="http://schemas.microsoft.com/office/powerpoint/2010/main" val="3269578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4</a:t>
            </a:fld>
            <a:endParaRPr lang="en-US" dirty="0"/>
          </a:p>
        </p:txBody>
      </p:sp>
    </p:spTree>
    <p:extLst>
      <p:ext uri="{BB962C8B-B14F-4D97-AF65-F5344CB8AC3E}">
        <p14:creationId xmlns:p14="http://schemas.microsoft.com/office/powerpoint/2010/main" val="404488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5</a:t>
            </a:fld>
            <a:endParaRPr lang="en-US" dirty="0"/>
          </a:p>
        </p:txBody>
      </p:sp>
    </p:spTree>
    <p:extLst>
      <p:ext uri="{BB962C8B-B14F-4D97-AF65-F5344CB8AC3E}">
        <p14:creationId xmlns:p14="http://schemas.microsoft.com/office/powerpoint/2010/main" val="2041089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6</a:t>
            </a:fld>
            <a:endParaRPr lang="en-US" dirty="0"/>
          </a:p>
        </p:txBody>
      </p:sp>
    </p:spTree>
    <p:extLst>
      <p:ext uri="{BB962C8B-B14F-4D97-AF65-F5344CB8AC3E}">
        <p14:creationId xmlns:p14="http://schemas.microsoft.com/office/powerpoint/2010/main" val="100731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7</a:t>
            </a:fld>
            <a:endParaRPr lang="en-US" dirty="0"/>
          </a:p>
        </p:txBody>
      </p:sp>
    </p:spTree>
    <p:extLst>
      <p:ext uri="{BB962C8B-B14F-4D97-AF65-F5344CB8AC3E}">
        <p14:creationId xmlns:p14="http://schemas.microsoft.com/office/powerpoint/2010/main" val="211783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8</a:t>
            </a:fld>
            <a:endParaRPr lang="en-US" dirty="0"/>
          </a:p>
        </p:txBody>
      </p:sp>
    </p:spTree>
    <p:extLst>
      <p:ext uri="{BB962C8B-B14F-4D97-AF65-F5344CB8AC3E}">
        <p14:creationId xmlns:p14="http://schemas.microsoft.com/office/powerpoint/2010/main" val="805219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D5B35-F4CB-4338-A91C-5A1A8E7850EF}" type="slidenum">
              <a:rPr lang="en-US"/>
              <a:pPr/>
              <a:t>9</a:t>
            </a:fld>
            <a:endParaRPr lang="en-US" dirty="0"/>
          </a:p>
        </p:txBody>
      </p:sp>
    </p:spTree>
    <p:extLst>
      <p:ext uri="{BB962C8B-B14F-4D97-AF65-F5344CB8AC3E}">
        <p14:creationId xmlns:p14="http://schemas.microsoft.com/office/powerpoint/2010/main" val="50793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A6976D7-58E5-9C4E-BF17-FE65F1B4287F}" type="datetimeFigureOut">
              <a:rPr lang="en-US" smtClean="0"/>
              <a:t>8/21/19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37B1-A843-7A4D-8272-34AF73B623E4}" type="slidenum">
              <a:rPr lang="en-US" smtClean="0"/>
              <a:t>‹#›</a:t>
            </a:fld>
            <a:endParaRPr lang="en-US"/>
          </a:p>
        </p:txBody>
      </p:sp>
    </p:spTree>
    <p:extLst>
      <p:ext uri="{BB962C8B-B14F-4D97-AF65-F5344CB8AC3E}">
        <p14:creationId xmlns:p14="http://schemas.microsoft.com/office/powerpoint/2010/main" val="956256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6976D7-58E5-9C4E-BF17-FE65F1B4287F}" type="datetimeFigureOut">
              <a:rPr lang="en-US" smtClean="0"/>
              <a:t>8/21/19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37B1-A843-7A4D-8272-34AF73B623E4}" type="slidenum">
              <a:rPr lang="en-US" smtClean="0"/>
              <a:t>‹#›</a:t>
            </a:fld>
            <a:endParaRPr lang="en-US"/>
          </a:p>
        </p:txBody>
      </p:sp>
    </p:spTree>
    <p:extLst>
      <p:ext uri="{BB962C8B-B14F-4D97-AF65-F5344CB8AC3E}">
        <p14:creationId xmlns:p14="http://schemas.microsoft.com/office/powerpoint/2010/main" val="196541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6976D7-58E5-9C4E-BF17-FE65F1B4287F}" type="datetimeFigureOut">
              <a:rPr lang="en-US" smtClean="0"/>
              <a:t>8/21/19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37B1-A843-7A4D-8272-34AF73B623E4}" type="slidenum">
              <a:rPr lang="en-US" smtClean="0"/>
              <a:t>‹#›</a:t>
            </a:fld>
            <a:endParaRPr lang="en-US"/>
          </a:p>
        </p:txBody>
      </p:sp>
    </p:spTree>
    <p:extLst>
      <p:ext uri="{BB962C8B-B14F-4D97-AF65-F5344CB8AC3E}">
        <p14:creationId xmlns:p14="http://schemas.microsoft.com/office/powerpoint/2010/main" val="162346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6976D7-58E5-9C4E-BF17-FE65F1B4287F}" type="datetimeFigureOut">
              <a:rPr lang="en-US" smtClean="0"/>
              <a:t>8/21/19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37B1-A843-7A4D-8272-34AF73B623E4}" type="slidenum">
              <a:rPr lang="en-US" smtClean="0"/>
              <a:t>‹#›</a:t>
            </a:fld>
            <a:endParaRPr lang="en-US"/>
          </a:p>
        </p:txBody>
      </p:sp>
    </p:spTree>
    <p:extLst>
      <p:ext uri="{BB962C8B-B14F-4D97-AF65-F5344CB8AC3E}">
        <p14:creationId xmlns:p14="http://schemas.microsoft.com/office/powerpoint/2010/main" val="39028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6976D7-58E5-9C4E-BF17-FE65F1B4287F}" type="datetimeFigureOut">
              <a:rPr lang="en-US" smtClean="0"/>
              <a:t>8/21/19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37B1-A843-7A4D-8272-34AF73B623E4}" type="slidenum">
              <a:rPr lang="en-US" smtClean="0"/>
              <a:t>‹#›</a:t>
            </a:fld>
            <a:endParaRPr lang="en-US"/>
          </a:p>
        </p:txBody>
      </p:sp>
    </p:spTree>
    <p:extLst>
      <p:ext uri="{BB962C8B-B14F-4D97-AF65-F5344CB8AC3E}">
        <p14:creationId xmlns:p14="http://schemas.microsoft.com/office/powerpoint/2010/main" val="968999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6976D7-58E5-9C4E-BF17-FE65F1B4287F}" type="datetimeFigureOut">
              <a:rPr lang="en-US" smtClean="0"/>
              <a:t>8/21/19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9337B1-A843-7A4D-8272-34AF73B623E4}" type="slidenum">
              <a:rPr lang="en-US" smtClean="0"/>
              <a:t>‹#›</a:t>
            </a:fld>
            <a:endParaRPr lang="en-US"/>
          </a:p>
        </p:txBody>
      </p:sp>
    </p:spTree>
    <p:extLst>
      <p:ext uri="{BB962C8B-B14F-4D97-AF65-F5344CB8AC3E}">
        <p14:creationId xmlns:p14="http://schemas.microsoft.com/office/powerpoint/2010/main" val="161050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6976D7-58E5-9C4E-BF17-FE65F1B4287F}" type="datetimeFigureOut">
              <a:rPr lang="en-US" smtClean="0"/>
              <a:t>8/21/19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9337B1-A843-7A4D-8272-34AF73B623E4}" type="slidenum">
              <a:rPr lang="en-US" smtClean="0"/>
              <a:t>‹#›</a:t>
            </a:fld>
            <a:endParaRPr lang="en-US"/>
          </a:p>
        </p:txBody>
      </p:sp>
    </p:spTree>
    <p:extLst>
      <p:ext uri="{BB962C8B-B14F-4D97-AF65-F5344CB8AC3E}">
        <p14:creationId xmlns:p14="http://schemas.microsoft.com/office/powerpoint/2010/main" val="869160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6976D7-58E5-9C4E-BF17-FE65F1B4287F}" type="datetimeFigureOut">
              <a:rPr lang="en-US" smtClean="0"/>
              <a:t>8/21/19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9337B1-A843-7A4D-8272-34AF73B623E4}" type="slidenum">
              <a:rPr lang="en-US" smtClean="0"/>
              <a:t>‹#›</a:t>
            </a:fld>
            <a:endParaRPr lang="en-US"/>
          </a:p>
        </p:txBody>
      </p:sp>
    </p:spTree>
    <p:extLst>
      <p:ext uri="{BB962C8B-B14F-4D97-AF65-F5344CB8AC3E}">
        <p14:creationId xmlns:p14="http://schemas.microsoft.com/office/powerpoint/2010/main" val="800840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6976D7-58E5-9C4E-BF17-FE65F1B4287F}" type="datetimeFigureOut">
              <a:rPr lang="en-US" smtClean="0"/>
              <a:t>8/21/19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9337B1-A843-7A4D-8272-34AF73B623E4}" type="slidenum">
              <a:rPr lang="en-US" smtClean="0"/>
              <a:t>‹#›</a:t>
            </a:fld>
            <a:endParaRPr lang="en-US"/>
          </a:p>
        </p:txBody>
      </p:sp>
    </p:spTree>
    <p:extLst>
      <p:ext uri="{BB962C8B-B14F-4D97-AF65-F5344CB8AC3E}">
        <p14:creationId xmlns:p14="http://schemas.microsoft.com/office/powerpoint/2010/main" val="1449746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976D7-58E5-9C4E-BF17-FE65F1B4287F}" type="datetimeFigureOut">
              <a:rPr lang="en-US" smtClean="0"/>
              <a:t>8/21/19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9337B1-A843-7A4D-8272-34AF73B623E4}" type="slidenum">
              <a:rPr lang="en-US" smtClean="0"/>
              <a:t>‹#›</a:t>
            </a:fld>
            <a:endParaRPr lang="en-US"/>
          </a:p>
        </p:txBody>
      </p:sp>
    </p:spTree>
    <p:extLst>
      <p:ext uri="{BB962C8B-B14F-4D97-AF65-F5344CB8AC3E}">
        <p14:creationId xmlns:p14="http://schemas.microsoft.com/office/powerpoint/2010/main" val="545008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976D7-58E5-9C4E-BF17-FE65F1B4287F}" type="datetimeFigureOut">
              <a:rPr lang="en-US" smtClean="0"/>
              <a:t>8/21/19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9337B1-A843-7A4D-8272-34AF73B623E4}" type="slidenum">
              <a:rPr lang="en-US" smtClean="0"/>
              <a:t>‹#›</a:t>
            </a:fld>
            <a:endParaRPr lang="en-US"/>
          </a:p>
        </p:txBody>
      </p:sp>
    </p:spTree>
    <p:extLst>
      <p:ext uri="{BB962C8B-B14F-4D97-AF65-F5344CB8AC3E}">
        <p14:creationId xmlns:p14="http://schemas.microsoft.com/office/powerpoint/2010/main" val="9441051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6976D7-58E5-9C4E-BF17-FE65F1B4287F}" type="datetimeFigureOut">
              <a:rPr lang="en-US" smtClean="0"/>
              <a:t>8/21/19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9337B1-A843-7A4D-8272-34AF73B623E4}" type="slidenum">
              <a:rPr lang="en-US" smtClean="0"/>
              <a:t>‹#›</a:t>
            </a:fld>
            <a:endParaRPr lang="en-US"/>
          </a:p>
        </p:txBody>
      </p:sp>
    </p:spTree>
    <p:extLst>
      <p:ext uri="{BB962C8B-B14F-4D97-AF65-F5344CB8AC3E}">
        <p14:creationId xmlns:p14="http://schemas.microsoft.com/office/powerpoint/2010/main" val="647227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e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26.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4" Type="http://schemas.microsoft.com/office/2007/relationships/hdphoto" Target="../media/hdphoto3.wdp"/><Relationship Id="rId5" Type="http://schemas.openxmlformats.org/officeDocument/2006/relationships/image" Target="../media/image28.tiff"/><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8.png"/><Relationship Id="rId6"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1508624" y="347507"/>
            <a:ext cx="8767186" cy="480565"/>
          </a:xfrm>
          <a:prstGeom prst="rect">
            <a:avLst/>
          </a:prstGeom>
        </p:spPr>
        <p:txBody>
          <a:bodyPr vert="horz" lIns="91440" tIns="45720" rIns="91440" bIns="45720" rtlCol="0" anchor="t">
            <a:normAutofit fontScale="62500" lnSpcReduction="20000"/>
          </a:bodyPr>
          <a:lstStyle/>
          <a:p>
            <a:r>
              <a:rPr lang="en-US" sz="2400" b="1" dirty="0"/>
              <a:t>Case Study 2 - Exquisite Objects, Prodigious Technique: Aquamanilia, Vessels of the European Middle Ages</a:t>
            </a:r>
          </a:p>
          <a:p>
            <a:pPr algn="ctr">
              <a:spcBef>
                <a:spcPct val="20000"/>
              </a:spcBef>
              <a:defRPr/>
            </a:pPr>
            <a:endParaRPr lang="fr-FR" sz="3200" dirty="0">
              <a:solidFill>
                <a:schemeClr val="tx1">
                  <a:tint val="75000"/>
                </a:schemeClr>
              </a:solidFill>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802" y="1026348"/>
            <a:ext cx="2905680" cy="2792493"/>
          </a:xfrm>
          <a:prstGeom prst="rect">
            <a:avLst/>
          </a:prstGeom>
        </p:spPr>
      </p:pic>
      <p:pic>
        <p:nvPicPr>
          <p:cNvPr id="27" name="Picture 2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5203" y="1026349"/>
            <a:ext cx="2779772" cy="2792494"/>
          </a:xfrm>
          <a:prstGeom prst="rect">
            <a:avLst/>
          </a:prstGeom>
          <a:ln>
            <a:solidFill>
              <a:schemeClr val="accent1"/>
            </a:solidFill>
          </a:ln>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2154" y="1027461"/>
            <a:ext cx="2790643" cy="2791380"/>
          </a:xfrm>
          <a:prstGeom prst="rect">
            <a:avLst/>
          </a:prstGeom>
        </p:spPr>
      </p:pic>
      <p:sp>
        <p:nvSpPr>
          <p:cNvPr id="2" name="Rectangle 1">
            <a:extLst>
              <a:ext uri="{FF2B5EF4-FFF2-40B4-BE49-F238E27FC236}">
                <a16:creationId xmlns="" xmlns:a16="http://schemas.microsoft.com/office/drawing/2014/main" id="{52D591E7-5DCE-4C62-8E81-833FAD4029CE}"/>
              </a:ext>
            </a:extLst>
          </p:cNvPr>
          <p:cNvSpPr/>
          <p:nvPr/>
        </p:nvSpPr>
        <p:spPr>
          <a:xfrm>
            <a:off x="748410" y="3797505"/>
            <a:ext cx="10485398" cy="1815882"/>
          </a:xfrm>
          <a:prstGeom prst="rect">
            <a:avLst/>
          </a:prstGeom>
        </p:spPr>
        <p:txBody>
          <a:bodyPr wrap="square" anchor="t">
            <a:spAutoFit/>
          </a:bodyPr>
          <a:lstStyle/>
          <a:p>
            <a:r>
              <a:rPr lang="en-US" sz="1600" dirty="0" smtClean="0"/>
              <a:t>Aquamanilia are zoomorphic or anthropomorphic vessels that served for the washing of hands at table. Cast from copper alloys, they emerged as a distinct artistic form in the twelfth century in Lower Saxony and continued to be fabricated in various areas of Germany for the next three centuries. They were filled via lidded openings, generally at the tops of the animals or riders’ heads with their spouts either integrally cast as part of the animal's mouth or separately fabricated as a spigot and mechanically set into its chest. They represent an important stage in the evolution of European casting technology, being the first hollow, fully three-dimensional sculptural forms produced since antiquity. Over 300 aquamanilia are known to have survived through the centuries, some inspiring 19</a:t>
            </a:r>
            <a:r>
              <a:rPr lang="en-US" sz="1600" baseline="30000" dirty="0" smtClean="0"/>
              <a:t>th</a:t>
            </a:r>
            <a:r>
              <a:rPr lang="en-US" sz="1600" dirty="0" smtClean="0"/>
              <a:t>-century replicas, and all are unique forms.</a:t>
            </a:r>
            <a:endParaRPr lang="en-US" sz="1600" dirty="0"/>
          </a:p>
        </p:txBody>
      </p:sp>
      <p:grpSp>
        <p:nvGrpSpPr>
          <p:cNvPr id="8" name="Group 7">
            <a:extLst>
              <a:ext uri="{FF2B5EF4-FFF2-40B4-BE49-F238E27FC236}">
                <a16:creationId xmlns="" xmlns:a16="http://schemas.microsoft.com/office/drawing/2014/main" id="{DC78FF7B-ADD8-47DC-9595-E6CB8C8D81BB}"/>
              </a:ext>
            </a:extLst>
          </p:cNvPr>
          <p:cNvGrpSpPr/>
          <p:nvPr/>
        </p:nvGrpSpPr>
        <p:grpSpPr>
          <a:xfrm>
            <a:off x="1066499" y="5765604"/>
            <a:ext cx="10167309" cy="907431"/>
            <a:chOff x="1583112" y="5879358"/>
            <a:chExt cx="10167309" cy="907431"/>
          </a:xfrm>
        </p:grpSpPr>
        <p:sp>
          <p:nvSpPr>
            <p:cNvPr id="40" name="Rectangle 39"/>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Arrow Connector 15"/>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7" name="Straight Arrow Connector 21"/>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8" name="Straight Arrow Connector 23"/>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9" name="TextBox 24"/>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61" name="TextBox 26"/>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62" name="TextBox 28"/>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63" name="TextBox 30"/>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64" name="TextBox 32"/>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65" name="Straight Arrow Connector 3"/>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8" name="Straight Arrow Connector 23"/>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9" name="TextBox 30"/>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71" name="Straight Arrow Connector 3"/>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2" name="Straight Arrow Connector 3"/>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Straight Arrow Connector 3"/>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53" name="Straight Arrow Connector 15"/>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4" name="TextBox 24"/>
            <p:cNvSpPr txBox="1"/>
            <p:nvPr/>
          </p:nvSpPr>
          <p:spPr>
            <a:xfrm>
              <a:off x="1583112" y="5985047"/>
              <a:ext cx="532300" cy="400110"/>
            </a:xfrm>
            <a:prstGeom prst="rect">
              <a:avLst/>
            </a:prstGeom>
          </p:spPr>
          <p:txBody>
            <a:bodyPr wrap="square" rtlCol="0">
              <a:spAutoFit/>
            </a:bodyPr>
            <a:lstStyle/>
            <a:p>
              <a:pPr algn="ctr"/>
              <a:r>
                <a:rPr lang="en-US" sz="1000" dirty="0">
                  <a:solidFill>
                    <a:srgbClr val="FF0000"/>
                  </a:solidFill>
                </a:rPr>
                <a:t>Intro</a:t>
              </a:r>
            </a:p>
            <a:p>
              <a:pPr algn="ctr"/>
              <a:endParaRPr lang="en-US" sz="1000" dirty="0"/>
            </a:p>
          </p:txBody>
        </p:sp>
        <p:sp>
          <p:nvSpPr>
            <p:cNvPr id="28" name="TextBox 24">
              <a:extLst>
                <a:ext uri="{FF2B5EF4-FFF2-40B4-BE49-F238E27FC236}">
                  <a16:creationId xmlns="" xmlns:a16="http://schemas.microsoft.com/office/drawing/2014/main" id="{4BF5DCDD-8FDA-46F8-A335-9816BEC71674}"/>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29" name="Straight Arrow Connector 3">
              <a:extLst>
                <a:ext uri="{FF2B5EF4-FFF2-40B4-BE49-F238E27FC236}">
                  <a16:creationId xmlns="" xmlns:a16="http://schemas.microsoft.com/office/drawing/2014/main" id="{B7E580B9-1686-41D1-9806-7313C25F4602}"/>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0" name="TextBox 24">
              <a:extLst>
                <a:ext uri="{FF2B5EF4-FFF2-40B4-BE49-F238E27FC236}">
                  <a16:creationId xmlns="" xmlns:a16="http://schemas.microsoft.com/office/drawing/2014/main" id="{63A1D213-608C-49DC-9203-81372BAB987B}"/>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31" name="Straight Arrow Connector 3">
              <a:extLst>
                <a:ext uri="{FF2B5EF4-FFF2-40B4-BE49-F238E27FC236}">
                  <a16:creationId xmlns="" xmlns:a16="http://schemas.microsoft.com/office/drawing/2014/main" id="{02D02AA8-F165-4340-9F52-16E794438324}"/>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 xmlns:a16="http://schemas.microsoft.com/office/drawing/2014/main" id="{E55D90C6-8E8B-4CE7-9C33-C40123D9D786}"/>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35" name="Straight Arrow Connector 3">
              <a:extLst>
                <a:ext uri="{FF2B5EF4-FFF2-40B4-BE49-F238E27FC236}">
                  <a16:creationId xmlns="" xmlns:a16="http://schemas.microsoft.com/office/drawing/2014/main" id="{C4B50627-00E4-4C4B-B941-AB29CE973A9D}"/>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 xmlns:a16="http://schemas.microsoft.com/office/drawing/2014/main" id="{B80EE7A0-0D0A-4CCD-9C84-636061FB3AA7}"/>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37" name="TextBox 26">
              <a:extLst>
                <a:ext uri="{FF2B5EF4-FFF2-40B4-BE49-F238E27FC236}">
                  <a16:creationId xmlns="" xmlns:a16="http://schemas.microsoft.com/office/drawing/2014/main" id="{AE2EE976-E4D6-4A71-962D-BC73A6EFE44D}"/>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38" name="Straight Arrow Connector 3">
              <a:extLst>
                <a:ext uri="{FF2B5EF4-FFF2-40B4-BE49-F238E27FC236}">
                  <a16:creationId xmlns="" xmlns:a16="http://schemas.microsoft.com/office/drawing/2014/main" id="{17B9D790-6A80-4B53-BB7A-67E66972C4EC}"/>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9" name="TextBox 26">
              <a:extLst>
                <a:ext uri="{FF2B5EF4-FFF2-40B4-BE49-F238E27FC236}">
                  <a16:creationId xmlns="" xmlns:a16="http://schemas.microsoft.com/office/drawing/2014/main" id="{56AAC846-2D08-4FE1-83EA-807B29A6C786}"/>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41" name="Straight Arrow Connector 3">
              <a:extLst>
                <a:ext uri="{FF2B5EF4-FFF2-40B4-BE49-F238E27FC236}">
                  <a16:creationId xmlns="" xmlns:a16="http://schemas.microsoft.com/office/drawing/2014/main" id="{B9B45544-5925-4D0A-BCA5-1D16342E8F98}"/>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2" name="TextBox 26">
              <a:extLst>
                <a:ext uri="{FF2B5EF4-FFF2-40B4-BE49-F238E27FC236}">
                  <a16:creationId xmlns="" xmlns:a16="http://schemas.microsoft.com/office/drawing/2014/main" id="{5088CE22-E8C5-4179-84FB-AFF9CD596499}"/>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43" name="Straight Arrow Connector 3">
              <a:extLst>
                <a:ext uri="{FF2B5EF4-FFF2-40B4-BE49-F238E27FC236}">
                  <a16:creationId xmlns="" xmlns:a16="http://schemas.microsoft.com/office/drawing/2014/main" id="{6060DEC8-9FD0-4817-8641-2D7D43C629C2}"/>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4" name="TextBox 26">
              <a:extLst>
                <a:ext uri="{FF2B5EF4-FFF2-40B4-BE49-F238E27FC236}">
                  <a16:creationId xmlns="" xmlns:a16="http://schemas.microsoft.com/office/drawing/2014/main" id="{15C9A010-1B16-456D-86B2-48BDCD1E9D4A}"/>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45" name="Straight Arrow Connector 3">
              <a:extLst>
                <a:ext uri="{FF2B5EF4-FFF2-40B4-BE49-F238E27FC236}">
                  <a16:creationId xmlns="" xmlns:a16="http://schemas.microsoft.com/office/drawing/2014/main" id="{424D3AED-4127-4110-BFE5-08B0A01AD053}"/>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862920" y="669726"/>
            <a:ext cx="1031051" cy="369332"/>
          </a:xfrm>
          <a:prstGeom prst="rect">
            <a:avLst/>
          </a:prstGeom>
          <a:noFill/>
        </p:spPr>
        <p:txBody>
          <a:bodyPr wrap="none" rtlCol="0">
            <a:spAutoFit/>
          </a:bodyPr>
          <a:lstStyle/>
          <a:p>
            <a:r>
              <a:rPr lang="en-US" dirty="0" smtClean="0"/>
              <a:t>Fig. </a:t>
            </a:r>
            <a:r>
              <a:rPr lang="en-US" dirty="0" smtClean="0"/>
              <a:t>1012</a:t>
            </a:r>
            <a:endParaRPr lang="en-US" dirty="0"/>
          </a:p>
        </p:txBody>
      </p:sp>
      <p:sp>
        <p:nvSpPr>
          <p:cNvPr id="4" name="TextBox 3"/>
          <p:cNvSpPr txBox="1"/>
          <p:nvPr/>
        </p:nvSpPr>
        <p:spPr>
          <a:xfrm>
            <a:off x="4876662" y="605847"/>
            <a:ext cx="1031051" cy="369332"/>
          </a:xfrm>
          <a:prstGeom prst="rect">
            <a:avLst/>
          </a:prstGeom>
          <a:noFill/>
        </p:spPr>
        <p:txBody>
          <a:bodyPr wrap="none" rtlCol="0">
            <a:spAutoFit/>
          </a:bodyPr>
          <a:lstStyle/>
          <a:p>
            <a:r>
              <a:rPr lang="en-US" dirty="0" smtClean="0"/>
              <a:t>Fig. </a:t>
            </a:r>
            <a:r>
              <a:rPr lang="en-US" dirty="0" smtClean="0"/>
              <a:t>1013</a:t>
            </a:r>
            <a:endParaRPr lang="en-US" dirty="0"/>
          </a:p>
        </p:txBody>
      </p:sp>
      <p:sp>
        <p:nvSpPr>
          <p:cNvPr id="6" name="TextBox 5"/>
          <p:cNvSpPr txBox="1"/>
          <p:nvPr/>
        </p:nvSpPr>
        <p:spPr>
          <a:xfrm>
            <a:off x="8460954" y="669726"/>
            <a:ext cx="797013" cy="369332"/>
          </a:xfrm>
          <a:prstGeom prst="rect">
            <a:avLst/>
          </a:prstGeom>
          <a:noFill/>
        </p:spPr>
        <p:txBody>
          <a:bodyPr wrap="none" rtlCol="0">
            <a:spAutoFit/>
          </a:bodyPr>
          <a:lstStyle/>
          <a:p>
            <a:r>
              <a:rPr lang="en-US" dirty="0" smtClean="0"/>
              <a:t>Fig. 15</a:t>
            </a:r>
            <a:endParaRPr lang="en-US" dirty="0"/>
          </a:p>
        </p:txBody>
      </p:sp>
    </p:spTree>
    <p:extLst>
      <p:ext uri="{BB962C8B-B14F-4D97-AF65-F5344CB8AC3E}">
        <p14:creationId xmlns:p14="http://schemas.microsoft.com/office/powerpoint/2010/main" val="1195088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68" y="808382"/>
            <a:ext cx="3289939" cy="4778411"/>
          </a:xfrm>
          <a:prstGeom prst="rect">
            <a:avLst/>
          </a:prstGeom>
        </p:spPr>
      </p:pic>
      <p:sp>
        <p:nvSpPr>
          <p:cNvPr id="2" name="Rectangle 1">
            <a:extLst>
              <a:ext uri="{FF2B5EF4-FFF2-40B4-BE49-F238E27FC236}">
                <a16:creationId xmlns="" xmlns:a16="http://schemas.microsoft.com/office/drawing/2014/main" id="{9DC75BD5-AFE1-432D-B8D1-ABB3F7DF8954}"/>
              </a:ext>
            </a:extLst>
          </p:cNvPr>
          <p:cNvSpPr/>
          <p:nvPr/>
        </p:nvSpPr>
        <p:spPr>
          <a:xfrm>
            <a:off x="3426093" y="669619"/>
            <a:ext cx="6328557" cy="5262979"/>
          </a:xfrm>
          <a:prstGeom prst="rect">
            <a:avLst/>
          </a:prstGeom>
        </p:spPr>
        <p:txBody>
          <a:bodyPr wrap="square">
            <a:spAutoFit/>
          </a:bodyPr>
          <a:lstStyle/>
          <a:p>
            <a:r>
              <a:rPr lang="en-US" sz="1600" dirty="0">
                <a:latin typeface="Calibri" panose="020F0502020204030204" pitchFamily="34" charset="0"/>
                <a:ea typeface="Calibri" panose="020F0502020204030204" pitchFamily="34" charset="0"/>
                <a:cs typeface="Times New Roman" panose="02020603050405020304" pitchFamily="18" charset="0"/>
              </a:rPr>
              <a:t>Once the modeling was complete, metal </a:t>
            </a:r>
            <a:r>
              <a:rPr lang="en-US" sz="1600" i="1" dirty="0">
                <a:latin typeface="Calibri" panose="020F0502020204030204" pitchFamily="34" charset="0"/>
                <a:ea typeface="Calibri" panose="020F0502020204030204" pitchFamily="34" charset="0"/>
                <a:cs typeface="Times New Roman" panose="02020603050405020304" pitchFamily="18" charset="0"/>
              </a:rPr>
              <a:t>core pins </a:t>
            </a:r>
            <a:r>
              <a:rPr lang="en-US" sz="1600" dirty="0">
                <a:latin typeface="Calibri" panose="020F0502020204030204" pitchFamily="34" charset="0"/>
                <a:ea typeface="Calibri" panose="020F0502020204030204" pitchFamily="34" charset="0"/>
                <a:cs typeface="Times New Roman" panose="02020603050405020304" pitchFamily="18" charset="0"/>
              </a:rPr>
              <a:t>were partially</a:t>
            </a:r>
            <a:r>
              <a:rPr lang="en-US" sz="1600" i="1" dirty="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inserted through the wax and into the core to secure the registration of the </a:t>
            </a:r>
            <a:r>
              <a:rPr lang="en-US" sz="1600" dirty="0" err="1">
                <a:latin typeface="Calibri" panose="020F0502020204030204" pitchFamily="34" charset="0"/>
                <a:ea typeface="Calibri" panose="020F0502020204030204" pitchFamily="34" charset="0"/>
                <a:cs typeface="Times New Roman" panose="02020603050405020304" pitchFamily="18" charset="0"/>
              </a:rPr>
              <a:t>aquamanilia’s</a:t>
            </a:r>
            <a:r>
              <a:rPr lang="en-US" sz="1600" dirty="0">
                <a:latin typeface="Calibri" panose="020F0502020204030204" pitchFamily="34" charset="0"/>
                <a:ea typeface="Calibri" panose="020F0502020204030204" pitchFamily="34" charset="0"/>
                <a:cs typeface="Times New Roman" panose="02020603050405020304" pitchFamily="18" charset="0"/>
              </a:rPr>
              <a:t> cores within their outer mold or “</a:t>
            </a:r>
            <a:r>
              <a:rPr lang="en-US" sz="1600" i="1" dirty="0">
                <a:latin typeface="Calibri" panose="020F0502020204030204" pitchFamily="34" charset="0"/>
                <a:ea typeface="Calibri" panose="020F0502020204030204" pitchFamily="34" charset="0"/>
                <a:cs typeface="Times New Roman" panose="02020603050405020304" pitchFamily="18" charset="0"/>
              </a:rPr>
              <a:t>investment</a:t>
            </a:r>
            <a:r>
              <a:rPr lang="en-US" sz="1600" dirty="0">
                <a:latin typeface="Calibri" panose="020F0502020204030204" pitchFamily="34" charset="0"/>
                <a:ea typeface="Calibri" panose="020F0502020204030204" pitchFamily="34" charset="0"/>
                <a:cs typeface="Times New Roman" panose="02020603050405020304" pitchFamily="18" charset="0"/>
              </a:rPr>
              <a:t>.” [video showing insertion of core pins] </a:t>
            </a:r>
          </a:p>
          <a:p>
            <a:r>
              <a:rPr lang="en-US" sz="1600" dirty="0">
                <a:latin typeface="Calibri" panose="020F0502020204030204" pitchFamily="34" charset="0"/>
                <a:ea typeface="Calibri" panose="020F0502020204030204" pitchFamily="34" charset="0"/>
                <a:cs typeface="Times New Roman" panose="02020603050405020304" pitchFamily="18" charset="0"/>
              </a:rPr>
              <a:t> </a:t>
            </a:r>
          </a:p>
          <a:p>
            <a:r>
              <a:rPr lang="en-US" sz="1600" dirty="0">
                <a:latin typeface="Calibri" panose="020F0502020204030204" pitchFamily="34" charset="0"/>
                <a:ea typeface="Calibri" panose="020F0502020204030204" pitchFamily="34" charset="0"/>
                <a:cs typeface="Times New Roman" panose="02020603050405020304" pitchFamily="18" charset="0"/>
              </a:rPr>
              <a:t>Next, the model would be fitted with a network of sprues through which to melt out the wax, feed the liquefied metal in the mold, and allow the gas and air to escape. When possible, connections helping with that flow were integrated into the design of the sculptural form itself, as can be seen in the Falconer. </a:t>
            </a:r>
          </a:p>
          <a:p>
            <a:r>
              <a:rPr lang="en-US" sz="1600" dirty="0">
                <a:latin typeface="Calibri" panose="020F0502020204030204" pitchFamily="34" charset="0"/>
                <a:ea typeface="Calibri" panose="020F0502020204030204" pitchFamily="34" charset="0"/>
                <a:cs typeface="Times New Roman" panose="02020603050405020304" pitchFamily="18" charset="0"/>
              </a:rPr>
              <a:t> </a:t>
            </a:r>
          </a:p>
          <a:p>
            <a:r>
              <a:rPr lang="en-US" sz="1600" dirty="0">
                <a:latin typeface="Calibri" panose="020F0502020204030204" pitchFamily="34" charset="0"/>
                <a:ea typeface="Calibri" panose="020F0502020204030204" pitchFamily="34" charset="0"/>
                <a:cs typeface="Times New Roman" panose="02020603050405020304" pitchFamily="18" charset="0"/>
              </a:rPr>
              <a:t>Then, as Theophilus describes, multiple layers of earthen mold material (similar to that of the core) were gradually built up over the </a:t>
            </a:r>
            <a:r>
              <a:rPr lang="en-US" sz="1600" dirty="0" err="1">
                <a:latin typeface="Calibri" panose="020F0502020204030204" pitchFamily="34" charset="0"/>
                <a:ea typeface="Calibri" panose="020F0502020204030204" pitchFamily="34" charset="0"/>
                <a:cs typeface="Times New Roman" panose="02020603050405020304" pitchFamily="18" charset="0"/>
              </a:rPr>
              <a:t>sprued</a:t>
            </a:r>
            <a:r>
              <a:rPr lang="en-US" sz="1600" dirty="0">
                <a:latin typeface="Calibri" panose="020F0502020204030204" pitchFamily="34" charset="0"/>
                <a:ea typeface="Calibri" panose="020F0502020204030204" pitchFamily="34" charset="0"/>
                <a:cs typeface="Times New Roman" panose="02020603050405020304" pitchFamily="18" charset="0"/>
              </a:rPr>
              <a:t> wax model. This clay investment mold containing the </a:t>
            </a:r>
            <a:r>
              <a:rPr lang="en-US" sz="1600" dirty="0" err="1">
                <a:latin typeface="Calibri" panose="020F0502020204030204" pitchFamily="34" charset="0"/>
                <a:ea typeface="Calibri" panose="020F0502020204030204" pitchFamily="34" charset="0"/>
                <a:cs typeface="Times New Roman" panose="02020603050405020304" pitchFamily="18" charset="0"/>
              </a:rPr>
              <a:t>sprued</a:t>
            </a:r>
            <a:r>
              <a:rPr lang="en-US" sz="1600" dirty="0">
                <a:latin typeface="Calibri" panose="020F0502020204030204" pitchFamily="34" charset="0"/>
                <a:ea typeface="Calibri" panose="020F0502020204030204" pitchFamily="34" charset="0"/>
                <a:cs typeface="Times New Roman" panose="02020603050405020304" pitchFamily="18" charset="0"/>
              </a:rPr>
              <a:t> model would be heated to melt out the wax, which, being an expensive material would, according to the treatise, be recovered and presumably recycled. Heating the mold would also serve to get rid of all moisture because, the monk warns, “if the inside cores experience dampness, they immediately swell and all your work will break apart.” The mold is then heated until it is red hot and buried in a pit, casting cup up, ready to receive the liquefied metal which is poured from a crucible in which it has, meanwhile, been alloyed.  </a:t>
            </a:r>
          </a:p>
        </p:txBody>
      </p:sp>
      <p:pic>
        <p:nvPicPr>
          <p:cNvPr id="38" name="Picture 37">
            <a:extLst>
              <a:ext uri="{FF2B5EF4-FFF2-40B4-BE49-F238E27FC236}">
                <a16:creationId xmlns="" xmlns:a16="http://schemas.microsoft.com/office/drawing/2014/main" id="{FD5AC7C2-0D06-4D3B-A48D-41D73C8A0EE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6768" b="18929"/>
          <a:stretch/>
        </p:blipFill>
        <p:spPr>
          <a:xfrm>
            <a:off x="9754650" y="812162"/>
            <a:ext cx="2360681" cy="4380841"/>
          </a:xfrm>
          <a:prstGeom prst="rect">
            <a:avLst/>
          </a:prstGeom>
        </p:spPr>
      </p:pic>
      <p:sp>
        <p:nvSpPr>
          <p:cNvPr id="4" name="TextBox 3">
            <a:extLst>
              <a:ext uri="{FF2B5EF4-FFF2-40B4-BE49-F238E27FC236}">
                <a16:creationId xmlns="" xmlns:a16="http://schemas.microsoft.com/office/drawing/2014/main" id="{D8342ABD-18A8-421D-9187-67598682C4DD}"/>
              </a:ext>
            </a:extLst>
          </p:cNvPr>
          <p:cNvSpPr txBox="1"/>
          <p:nvPr/>
        </p:nvSpPr>
        <p:spPr>
          <a:xfrm>
            <a:off x="297180" y="1097432"/>
            <a:ext cx="2140170" cy="646331"/>
          </a:xfrm>
          <a:prstGeom prst="rect">
            <a:avLst/>
          </a:prstGeom>
          <a:noFill/>
        </p:spPr>
        <p:txBody>
          <a:bodyPr wrap="square" rtlCol="0">
            <a:spAutoFit/>
          </a:bodyPr>
          <a:lstStyle/>
          <a:p>
            <a:r>
              <a:rPr lang="en-US" b="1" dirty="0">
                <a:solidFill>
                  <a:schemeClr val="bg1"/>
                </a:solidFill>
              </a:rPr>
              <a:t>Video pf core pins through casting</a:t>
            </a:r>
          </a:p>
        </p:txBody>
      </p:sp>
      <p:sp>
        <p:nvSpPr>
          <p:cNvPr id="5" name="Rectangle 4">
            <a:extLst>
              <a:ext uri="{FF2B5EF4-FFF2-40B4-BE49-F238E27FC236}">
                <a16:creationId xmlns="" xmlns:a16="http://schemas.microsoft.com/office/drawing/2014/main" id="{73232E65-D0C5-4BFA-9259-720B51C62C76}"/>
              </a:ext>
            </a:extLst>
          </p:cNvPr>
          <p:cNvSpPr/>
          <p:nvPr/>
        </p:nvSpPr>
        <p:spPr>
          <a:xfrm>
            <a:off x="76668" y="193391"/>
            <a:ext cx="5833007"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Fabrication – Core pins, </a:t>
            </a:r>
            <a:r>
              <a:rPr lang="en-US" b="1" dirty="0" err="1">
                <a:latin typeface="Calibri" panose="020F0502020204030204" pitchFamily="34" charset="0"/>
                <a:ea typeface="Calibri" panose="020F0502020204030204" pitchFamily="34" charset="0"/>
                <a:cs typeface="Times New Roman" panose="02020603050405020304" pitchFamily="18" charset="0"/>
              </a:rPr>
              <a:t>sprueing</a:t>
            </a:r>
            <a:r>
              <a:rPr lang="en-US" b="1" dirty="0">
                <a:latin typeface="Calibri" panose="020F0502020204030204" pitchFamily="34" charset="0"/>
                <a:ea typeface="Calibri" panose="020F0502020204030204" pitchFamily="34" charset="0"/>
                <a:cs typeface="Times New Roman" panose="02020603050405020304" pitchFamily="18" charset="0"/>
              </a:rPr>
              <a:t> and investing (replication)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39" name="Group 38">
            <a:extLst>
              <a:ext uri="{FF2B5EF4-FFF2-40B4-BE49-F238E27FC236}">
                <a16:creationId xmlns="" xmlns:a16="http://schemas.microsoft.com/office/drawing/2014/main" id="{E2C62151-AF44-4C39-B340-D0C977038007}"/>
              </a:ext>
            </a:extLst>
          </p:cNvPr>
          <p:cNvGrpSpPr/>
          <p:nvPr/>
        </p:nvGrpSpPr>
        <p:grpSpPr>
          <a:xfrm>
            <a:off x="1066499" y="5765604"/>
            <a:ext cx="10167309" cy="907431"/>
            <a:chOff x="1583112" y="5879358"/>
            <a:chExt cx="10167309" cy="907431"/>
          </a:xfrm>
        </p:grpSpPr>
        <p:sp>
          <p:nvSpPr>
            <p:cNvPr id="41" name="Rectangle 40">
              <a:extLst>
                <a:ext uri="{FF2B5EF4-FFF2-40B4-BE49-F238E27FC236}">
                  <a16:creationId xmlns="" xmlns:a16="http://schemas.microsoft.com/office/drawing/2014/main" id="{4C3B8551-E11F-433A-BE11-8BCFEB5684FE}"/>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15">
              <a:extLst>
                <a:ext uri="{FF2B5EF4-FFF2-40B4-BE49-F238E27FC236}">
                  <a16:creationId xmlns="" xmlns:a16="http://schemas.microsoft.com/office/drawing/2014/main" id="{B0C58195-6674-43D7-B099-E80AB3DF1F8F}"/>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21">
              <a:extLst>
                <a:ext uri="{FF2B5EF4-FFF2-40B4-BE49-F238E27FC236}">
                  <a16:creationId xmlns="" xmlns:a16="http://schemas.microsoft.com/office/drawing/2014/main" id="{C7E993B5-9349-4257-BEBB-23B68C77B0FF}"/>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23">
              <a:extLst>
                <a:ext uri="{FF2B5EF4-FFF2-40B4-BE49-F238E27FC236}">
                  <a16:creationId xmlns="" xmlns:a16="http://schemas.microsoft.com/office/drawing/2014/main" id="{6ACBC5C0-0F46-49D0-8496-64616EFDA002}"/>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9" name="TextBox 24">
              <a:extLst>
                <a:ext uri="{FF2B5EF4-FFF2-40B4-BE49-F238E27FC236}">
                  <a16:creationId xmlns="" xmlns:a16="http://schemas.microsoft.com/office/drawing/2014/main" id="{7F168EDB-CA0C-4E4A-9F1F-35A10B163D84}"/>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50" name="TextBox 26">
              <a:extLst>
                <a:ext uri="{FF2B5EF4-FFF2-40B4-BE49-F238E27FC236}">
                  <a16:creationId xmlns="" xmlns:a16="http://schemas.microsoft.com/office/drawing/2014/main" id="{8BAA836D-9ECB-4C29-983B-AC516464707C}"/>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51" name="TextBox 28">
              <a:extLst>
                <a:ext uri="{FF2B5EF4-FFF2-40B4-BE49-F238E27FC236}">
                  <a16:creationId xmlns="" xmlns:a16="http://schemas.microsoft.com/office/drawing/2014/main" id="{913D773B-DD6C-43B9-BF32-4FC6A496BF89}"/>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52" name="TextBox 30">
              <a:extLst>
                <a:ext uri="{FF2B5EF4-FFF2-40B4-BE49-F238E27FC236}">
                  <a16:creationId xmlns="" xmlns:a16="http://schemas.microsoft.com/office/drawing/2014/main" id="{C677C0DA-B89C-4A64-BE03-C5E5956B2418}"/>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53" name="TextBox 32">
              <a:extLst>
                <a:ext uri="{FF2B5EF4-FFF2-40B4-BE49-F238E27FC236}">
                  <a16:creationId xmlns="" xmlns:a16="http://schemas.microsoft.com/office/drawing/2014/main" id="{239A99B9-F332-4CF0-BADC-CE3D7E3A19E7}"/>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54" name="Straight Arrow Connector 3">
              <a:extLst>
                <a:ext uri="{FF2B5EF4-FFF2-40B4-BE49-F238E27FC236}">
                  <a16:creationId xmlns="" xmlns:a16="http://schemas.microsoft.com/office/drawing/2014/main" id="{5433481A-B6CA-465B-8ACC-08920C9B59FC}"/>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23">
              <a:extLst>
                <a:ext uri="{FF2B5EF4-FFF2-40B4-BE49-F238E27FC236}">
                  <a16:creationId xmlns="" xmlns:a16="http://schemas.microsoft.com/office/drawing/2014/main" id="{424E8688-7F6E-4BA4-B8E5-830C481327A1}"/>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6" name="TextBox 30">
              <a:extLst>
                <a:ext uri="{FF2B5EF4-FFF2-40B4-BE49-F238E27FC236}">
                  <a16:creationId xmlns="" xmlns:a16="http://schemas.microsoft.com/office/drawing/2014/main" id="{B5E1832B-1B80-4B82-91FE-22AF41374546}"/>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60" name="Straight Arrow Connector 3">
              <a:extLst>
                <a:ext uri="{FF2B5EF4-FFF2-40B4-BE49-F238E27FC236}">
                  <a16:creationId xmlns="" xmlns:a16="http://schemas.microsoft.com/office/drawing/2014/main" id="{C7E5ED5A-6255-4AF4-96FE-E18F3E7ED417}"/>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7" name="Straight Arrow Connector 3">
              <a:extLst>
                <a:ext uri="{FF2B5EF4-FFF2-40B4-BE49-F238E27FC236}">
                  <a16:creationId xmlns="" xmlns:a16="http://schemas.microsoft.com/office/drawing/2014/main" id="{A60847C6-C898-40E2-9CC3-CFE9D67CC9B7}"/>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3">
              <a:extLst>
                <a:ext uri="{FF2B5EF4-FFF2-40B4-BE49-F238E27FC236}">
                  <a16:creationId xmlns="" xmlns:a16="http://schemas.microsoft.com/office/drawing/2014/main" id="{37F23993-B46D-46B6-A4AD-C82E396E3A04}"/>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 xmlns:a16="http://schemas.microsoft.com/office/drawing/2014/main" id="{6CCF38B9-2492-404E-BD2F-626117A4C8E1}"/>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77" name="Straight Arrow Connector 15">
              <a:extLst>
                <a:ext uri="{FF2B5EF4-FFF2-40B4-BE49-F238E27FC236}">
                  <a16:creationId xmlns="" xmlns:a16="http://schemas.microsoft.com/office/drawing/2014/main" id="{380AC57E-C173-4BF7-A6D3-D80EDE256C13}"/>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8" name="TextBox 24">
              <a:extLst>
                <a:ext uri="{FF2B5EF4-FFF2-40B4-BE49-F238E27FC236}">
                  <a16:creationId xmlns="" xmlns:a16="http://schemas.microsoft.com/office/drawing/2014/main" id="{644E41D7-195A-49C9-B67F-1B753727D0E6}"/>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79" name="TextBox 24">
              <a:extLst>
                <a:ext uri="{FF2B5EF4-FFF2-40B4-BE49-F238E27FC236}">
                  <a16:creationId xmlns="" xmlns:a16="http://schemas.microsoft.com/office/drawing/2014/main" id="{5096D52D-10BA-413F-A1D0-DE6457462689}"/>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80" name="Straight Arrow Connector 3">
              <a:extLst>
                <a:ext uri="{FF2B5EF4-FFF2-40B4-BE49-F238E27FC236}">
                  <a16:creationId xmlns="" xmlns:a16="http://schemas.microsoft.com/office/drawing/2014/main" id="{F3E3DCA3-1F84-434C-8E37-33AD77B2AA63}"/>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1" name="TextBox 24">
              <a:extLst>
                <a:ext uri="{FF2B5EF4-FFF2-40B4-BE49-F238E27FC236}">
                  <a16:creationId xmlns="" xmlns:a16="http://schemas.microsoft.com/office/drawing/2014/main" id="{438303A4-6A82-482C-85CA-F68279DFCD2C}"/>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82" name="Straight Arrow Connector 3">
              <a:extLst>
                <a:ext uri="{FF2B5EF4-FFF2-40B4-BE49-F238E27FC236}">
                  <a16:creationId xmlns="" xmlns:a16="http://schemas.microsoft.com/office/drawing/2014/main" id="{6E5088B4-46B7-4D21-949B-7410A359DFBE}"/>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 xmlns:a16="http://schemas.microsoft.com/office/drawing/2014/main" id="{E65C414B-05C0-4168-8DAE-53157858535D}"/>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84" name="Straight Arrow Connector 3">
              <a:extLst>
                <a:ext uri="{FF2B5EF4-FFF2-40B4-BE49-F238E27FC236}">
                  <a16:creationId xmlns="" xmlns:a16="http://schemas.microsoft.com/office/drawing/2014/main" id="{2F5B6A24-50C0-42D2-8BD7-DDC0AE0588C6}"/>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 xmlns:a16="http://schemas.microsoft.com/office/drawing/2014/main" id="{991908A5-34E0-49FB-8A56-DE9E46EA9771}"/>
                </a:ext>
              </a:extLst>
            </p:cNvPr>
            <p:cNvSpPr txBox="1"/>
            <p:nvPr/>
          </p:nvSpPr>
          <p:spPr>
            <a:xfrm>
              <a:off x="5077645" y="6015971"/>
              <a:ext cx="913464" cy="400110"/>
            </a:xfrm>
            <a:prstGeom prst="rect">
              <a:avLst/>
            </a:prstGeom>
            <a:noFill/>
          </p:spPr>
          <p:txBody>
            <a:bodyPr wrap="square" rtlCol="0">
              <a:spAutoFit/>
            </a:bodyPr>
            <a:lstStyle/>
            <a:p>
              <a:pPr algn="ctr"/>
              <a:r>
                <a:rPr lang="en-US" sz="1000" dirty="0">
                  <a:solidFill>
                    <a:srgbClr val="FF0000"/>
                  </a:solidFill>
                </a:rPr>
                <a:t>Prep for Casting</a:t>
              </a:r>
            </a:p>
          </p:txBody>
        </p:sp>
        <p:sp>
          <p:nvSpPr>
            <p:cNvPr id="86" name="TextBox 26">
              <a:extLst>
                <a:ext uri="{FF2B5EF4-FFF2-40B4-BE49-F238E27FC236}">
                  <a16:creationId xmlns="" xmlns:a16="http://schemas.microsoft.com/office/drawing/2014/main" id="{8319A28E-7147-42C3-971C-0AE96F581910}"/>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87" name="Straight Arrow Connector 3">
              <a:extLst>
                <a:ext uri="{FF2B5EF4-FFF2-40B4-BE49-F238E27FC236}">
                  <a16:creationId xmlns="" xmlns:a16="http://schemas.microsoft.com/office/drawing/2014/main" id="{BE31F4DD-AB49-465E-BB16-64A54E07CA85}"/>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8" name="TextBox 26">
              <a:extLst>
                <a:ext uri="{FF2B5EF4-FFF2-40B4-BE49-F238E27FC236}">
                  <a16:creationId xmlns="" xmlns:a16="http://schemas.microsoft.com/office/drawing/2014/main" id="{7B0B3867-30ED-492D-B2F5-3ECCED4B1C05}"/>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89" name="Straight Arrow Connector 3">
              <a:extLst>
                <a:ext uri="{FF2B5EF4-FFF2-40B4-BE49-F238E27FC236}">
                  <a16:creationId xmlns="" xmlns:a16="http://schemas.microsoft.com/office/drawing/2014/main" id="{11AA9FA9-5070-47EA-8F15-E07A9D2EF31B}"/>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0" name="TextBox 26">
              <a:extLst>
                <a:ext uri="{FF2B5EF4-FFF2-40B4-BE49-F238E27FC236}">
                  <a16:creationId xmlns="" xmlns:a16="http://schemas.microsoft.com/office/drawing/2014/main" id="{19242DE6-7E4F-4E84-B54E-2C247C64B499}"/>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91" name="Straight Arrow Connector 3">
              <a:extLst>
                <a:ext uri="{FF2B5EF4-FFF2-40B4-BE49-F238E27FC236}">
                  <a16:creationId xmlns="" xmlns:a16="http://schemas.microsoft.com/office/drawing/2014/main" id="{765462C9-558A-4EDF-8CE2-3199657F2110}"/>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2" name="TextBox 26">
              <a:extLst>
                <a:ext uri="{FF2B5EF4-FFF2-40B4-BE49-F238E27FC236}">
                  <a16:creationId xmlns="" xmlns:a16="http://schemas.microsoft.com/office/drawing/2014/main" id="{03E6CBC7-EFBF-416C-A4A7-36D5BCAC8799}"/>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93" name="Straight Arrow Connector 3">
              <a:extLst>
                <a:ext uri="{FF2B5EF4-FFF2-40B4-BE49-F238E27FC236}">
                  <a16:creationId xmlns="" xmlns:a16="http://schemas.microsoft.com/office/drawing/2014/main" id="{27490B96-5837-4F25-85FC-645DCDB9BA6E}"/>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830425" y="502735"/>
            <a:ext cx="1031051" cy="369332"/>
          </a:xfrm>
          <a:prstGeom prst="rect">
            <a:avLst/>
          </a:prstGeom>
          <a:noFill/>
        </p:spPr>
        <p:txBody>
          <a:bodyPr wrap="none" rtlCol="0">
            <a:spAutoFit/>
          </a:bodyPr>
          <a:lstStyle/>
          <a:p>
            <a:r>
              <a:rPr lang="en-US" dirty="0" smtClean="0"/>
              <a:t>Fig. </a:t>
            </a:r>
            <a:r>
              <a:rPr lang="en-US" dirty="0" smtClean="0"/>
              <a:t>1023</a:t>
            </a:r>
            <a:endParaRPr lang="en-US" dirty="0"/>
          </a:p>
        </p:txBody>
      </p:sp>
      <p:sp>
        <p:nvSpPr>
          <p:cNvPr id="6" name="TextBox 5"/>
          <p:cNvSpPr txBox="1"/>
          <p:nvPr/>
        </p:nvSpPr>
        <p:spPr>
          <a:xfrm>
            <a:off x="10485429" y="495335"/>
            <a:ext cx="1031051" cy="369332"/>
          </a:xfrm>
          <a:prstGeom prst="rect">
            <a:avLst/>
          </a:prstGeom>
          <a:noFill/>
        </p:spPr>
        <p:txBody>
          <a:bodyPr wrap="none" rtlCol="0">
            <a:spAutoFit/>
          </a:bodyPr>
          <a:lstStyle/>
          <a:p>
            <a:r>
              <a:rPr lang="en-US" dirty="0" smtClean="0"/>
              <a:t>Fig. </a:t>
            </a:r>
            <a:r>
              <a:rPr lang="en-US" dirty="0" smtClean="0"/>
              <a:t>1024</a:t>
            </a:r>
            <a:endParaRPr lang="en-US" dirty="0"/>
          </a:p>
        </p:txBody>
      </p:sp>
      <p:sp>
        <p:nvSpPr>
          <p:cNvPr id="7" name="TextBox 6"/>
          <p:cNvSpPr txBox="1"/>
          <p:nvPr/>
        </p:nvSpPr>
        <p:spPr>
          <a:xfrm>
            <a:off x="549495" y="477891"/>
            <a:ext cx="550151" cy="369332"/>
          </a:xfrm>
          <a:prstGeom prst="rect">
            <a:avLst/>
          </a:prstGeom>
          <a:noFill/>
        </p:spPr>
        <p:txBody>
          <a:bodyPr wrap="none" rtlCol="0">
            <a:spAutoFit/>
          </a:bodyPr>
          <a:lstStyle/>
          <a:p>
            <a:r>
              <a:rPr lang="en-US" smtClean="0"/>
              <a:t>V19</a:t>
            </a:r>
            <a:endParaRPr lang="en-US"/>
          </a:p>
        </p:txBody>
      </p:sp>
    </p:spTree>
    <p:extLst>
      <p:ext uri="{BB962C8B-B14F-4D97-AF65-F5344CB8AC3E}">
        <p14:creationId xmlns:p14="http://schemas.microsoft.com/office/powerpoint/2010/main" val="2111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7257" y="76680"/>
            <a:ext cx="5075748" cy="369332"/>
          </a:xfrm>
          <a:prstGeom prst="rect">
            <a:avLst/>
          </a:prstGeom>
        </p:spPr>
        <p:txBody>
          <a:bodyPr wrap="none">
            <a:spAutoFit/>
          </a:bodyPr>
          <a:lstStyle/>
          <a:p>
            <a:r>
              <a:rPr lang="en-US" b="1" dirty="0"/>
              <a:t>Fabrication: Core pins and core plugs (examination)</a:t>
            </a:r>
          </a:p>
        </p:txBody>
      </p:sp>
      <p:grpSp>
        <p:nvGrpSpPr>
          <p:cNvPr id="2" name="Group 1">
            <a:extLst>
              <a:ext uri="{FF2B5EF4-FFF2-40B4-BE49-F238E27FC236}">
                <a16:creationId xmlns="" xmlns:a16="http://schemas.microsoft.com/office/drawing/2014/main" id="{511E2AA4-0362-4E07-A815-89493B7E8FA7}"/>
              </a:ext>
            </a:extLst>
          </p:cNvPr>
          <p:cNvGrpSpPr/>
          <p:nvPr/>
        </p:nvGrpSpPr>
        <p:grpSpPr>
          <a:xfrm>
            <a:off x="8004080" y="3605425"/>
            <a:ext cx="2772756" cy="2157295"/>
            <a:chOff x="433159" y="1943779"/>
            <a:chExt cx="2543805" cy="2028261"/>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159" y="1943779"/>
              <a:ext cx="2543805" cy="2028261"/>
            </a:xfrm>
            <a:prstGeom prst="rect">
              <a:avLst/>
            </a:prstGeom>
          </p:spPr>
        </p:pic>
        <p:sp>
          <p:nvSpPr>
            <p:cNvPr id="51" name="Ellipse 35"/>
            <p:cNvSpPr/>
            <p:nvPr/>
          </p:nvSpPr>
          <p:spPr>
            <a:xfrm rot="970643">
              <a:off x="1314161" y="2502371"/>
              <a:ext cx="1052979" cy="9763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6" name="Group 5">
            <a:extLst>
              <a:ext uri="{FF2B5EF4-FFF2-40B4-BE49-F238E27FC236}">
                <a16:creationId xmlns="" xmlns:a16="http://schemas.microsoft.com/office/drawing/2014/main" id="{9324C055-20CF-45E2-959A-9358FFFFD78A}"/>
              </a:ext>
            </a:extLst>
          </p:cNvPr>
          <p:cNvGrpSpPr/>
          <p:nvPr/>
        </p:nvGrpSpPr>
        <p:grpSpPr>
          <a:xfrm>
            <a:off x="4820644" y="2086945"/>
            <a:ext cx="3042176" cy="3675775"/>
            <a:chOff x="7690452" y="931776"/>
            <a:chExt cx="3249217" cy="3693477"/>
          </a:xfrm>
        </p:grpSpPr>
        <p:pic>
          <p:nvPicPr>
            <p:cNvPr id="83" name="Picture 8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90452" y="931776"/>
              <a:ext cx="3249217" cy="3693477"/>
            </a:xfrm>
            <a:prstGeom prst="rect">
              <a:avLst/>
            </a:prstGeom>
          </p:spPr>
        </p:pic>
        <p:sp>
          <p:nvSpPr>
            <p:cNvPr id="53" name="Ellipse 35"/>
            <p:cNvSpPr/>
            <p:nvPr/>
          </p:nvSpPr>
          <p:spPr>
            <a:xfrm rot="970643">
              <a:off x="8978584" y="1818860"/>
              <a:ext cx="672950" cy="6788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4" name="Ellipse 35"/>
            <p:cNvSpPr/>
            <p:nvPr/>
          </p:nvSpPr>
          <p:spPr>
            <a:xfrm rot="970643">
              <a:off x="10004614" y="2387845"/>
              <a:ext cx="672950" cy="6788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7" name="Rectangle 6">
            <a:extLst>
              <a:ext uri="{FF2B5EF4-FFF2-40B4-BE49-F238E27FC236}">
                <a16:creationId xmlns="" xmlns:a16="http://schemas.microsoft.com/office/drawing/2014/main" id="{5E3FF236-D623-4BD8-9BA0-22DC7354CF19}"/>
              </a:ext>
            </a:extLst>
          </p:cNvPr>
          <p:cNvSpPr/>
          <p:nvPr/>
        </p:nvSpPr>
        <p:spPr>
          <a:xfrm>
            <a:off x="189408" y="699896"/>
            <a:ext cx="4488903" cy="5016758"/>
          </a:xfrm>
          <a:prstGeom prst="rect">
            <a:avLst/>
          </a:prstGeom>
        </p:spPr>
        <p:txBody>
          <a:bodyPr wrap="square">
            <a:spAutoFit/>
          </a:bodyPr>
          <a:lstStyle/>
          <a:p>
            <a:r>
              <a:rPr lang="en-US" sz="1600" dirty="0"/>
              <a:t>Examination of the </a:t>
            </a:r>
            <a:r>
              <a:rPr lang="en-US" sz="1600" dirty="0" err="1"/>
              <a:t>aquamanilia</a:t>
            </a:r>
            <a:r>
              <a:rPr lang="en-US" sz="1600" dirty="0"/>
              <a:t> revealed that these were made of iron or copper – some out of bent copper sheet. The use of one type did not preclude the other. Should the core pins fuse to the metal during casting they were cut down to the level of the outer surface and smoothed over with some surrounding metal. But the internal portion is often still preserved on the inside, and visible in radiographs or in accessible areas. If they could be loosened, however, the core pins were removed and the ensuing hole filled with a </a:t>
            </a:r>
            <a:r>
              <a:rPr lang="en-US" sz="1600" i="1" dirty="0"/>
              <a:t>core plug</a:t>
            </a:r>
            <a:r>
              <a:rPr lang="en-US" sz="1600" dirty="0"/>
              <a:t>, which was often a tapering copper pin hammered in. </a:t>
            </a:r>
          </a:p>
          <a:p>
            <a:r>
              <a:rPr lang="en-US" sz="1600" dirty="0"/>
              <a:t> </a:t>
            </a:r>
          </a:p>
          <a:p>
            <a:r>
              <a:rPr lang="en-US" sz="1600" dirty="0"/>
              <a:t>Patterns may be found in the treatment of core pins and may prove characteristic of a workshop. In the Nuremberg </a:t>
            </a:r>
            <a:r>
              <a:rPr lang="en-US" sz="1600" dirty="0" err="1"/>
              <a:t>aquamanilia</a:t>
            </a:r>
            <a:r>
              <a:rPr lang="en-US" sz="1600" dirty="0"/>
              <a:t> studied here, all core pins were removed, the ensuing holes rounded with files and plugged with shallow discs of metal similar to the cast (probably cut from a sprue), and their joins secured with soft solder. </a:t>
            </a:r>
          </a:p>
        </p:txBody>
      </p:sp>
      <p:pic>
        <p:nvPicPr>
          <p:cNvPr id="34" name="Picture 33">
            <a:extLst>
              <a:ext uri="{FF2B5EF4-FFF2-40B4-BE49-F238E27FC236}">
                <a16:creationId xmlns="" xmlns:a16="http://schemas.microsoft.com/office/drawing/2014/main" id="{A8516D3A-AAB7-4EA1-A92B-DDF0DAC592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43994" y="314550"/>
            <a:ext cx="2207395" cy="1684979"/>
          </a:xfrm>
          <a:prstGeom prst="rect">
            <a:avLst/>
          </a:prstGeom>
        </p:spPr>
      </p:pic>
      <p:pic>
        <p:nvPicPr>
          <p:cNvPr id="37" name="Picture 36" descr="P124406.jpg (4000Ã4000)">
            <a:extLst>
              <a:ext uri="{FF2B5EF4-FFF2-40B4-BE49-F238E27FC236}">
                <a16:creationId xmlns="" xmlns:a16="http://schemas.microsoft.com/office/drawing/2014/main" id="{8C4D766A-F18C-4781-B096-E53DCE937737}"/>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4515" t="20242" r="24941" b="18741"/>
          <a:stretch/>
        </p:blipFill>
        <p:spPr bwMode="auto">
          <a:xfrm>
            <a:off x="10940605" y="4356401"/>
            <a:ext cx="1159589" cy="132214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 xmlns:a16="http://schemas.microsoft.com/office/drawing/2014/main" id="{B7E4FB76-909B-4A5A-91F1-0FD538D1FE7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76261" y="171712"/>
            <a:ext cx="3649420" cy="3317323"/>
          </a:xfrm>
          <a:prstGeom prst="rect">
            <a:avLst/>
          </a:prstGeom>
        </p:spPr>
      </p:pic>
      <p:grpSp>
        <p:nvGrpSpPr>
          <p:cNvPr id="44" name="Group 43">
            <a:extLst>
              <a:ext uri="{FF2B5EF4-FFF2-40B4-BE49-F238E27FC236}">
                <a16:creationId xmlns="" xmlns:a16="http://schemas.microsoft.com/office/drawing/2014/main" id="{E8A8F9AE-B7C3-4EDB-82F5-43B44C1428E0}"/>
              </a:ext>
            </a:extLst>
          </p:cNvPr>
          <p:cNvGrpSpPr/>
          <p:nvPr/>
        </p:nvGrpSpPr>
        <p:grpSpPr>
          <a:xfrm>
            <a:off x="1066499" y="5765604"/>
            <a:ext cx="10167309" cy="907431"/>
            <a:chOff x="1583112" y="5879358"/>
            <a:chExt cx="10167309" cy="907431"/>
          </a:xfrm>
        </p:grpSpPr>
        <p:sp>
          <p:nvSpPr>
            <p:cNvPr id="45" name="Rectangle 44">
              <a:extLst>
                <a:ext uri="{FF2B5EF4-FFF2-40B4-BE49-F238E27FC236}">
                  <a16:creationId xmlns="" xmlns:a16="http://schemas.microsoft.com/office/drawing/2014/main" id="{1047468F-EF1F-46C5-AD30-02940F40C9BF}"/>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15">
              <a:extLst>
                <a:ext uri="{FF2B5EF4-FFF2-40B4-BE49-F238E27FC236}">
                  <a16:creationId xmlns="" xmlns:a16="http://schemas.microsoft.com/office/drawing/2014/main" id="{567B41B1-AB57-4F54-9420-0E5E14584588}"/>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21">
              <a:extLst>
                <a:ext uri="{FF2B5EF4-FFF2-40B4-BE49-F238E27FC236}">
                  <a16:creationId xmlns="" xmlns:a16="http://schemas.microsoft.com/office/drawing/2014/main" id="{5BC09E9B-B423-4DE5-8945-875512C7A8A5}"/>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23">
              <a:extLst>
                <a:ext uri="{FF2B5EF4-FFF2-40B4-BE49-F238E27FC236}">
                  <a16:creationId xmlns="" xmlns:a16="http://schemas.microsoft.com/office/drawing/2014/main" id="{7B08924A-D523-4F93-A4E5-E476123762CC}"/>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9" name="TextBox 24">
              <a:extLst>
                <a:ext uri="{FF2B5EF4-FFF2-40B4-BE49-F238E27FC236}">
                  <a16:creationId xmlns="" xmlns:a16="http://schemas.microsoft.com/office/drawing/2014/main" id="{6421C305-BAE9-4BAD-BE57-DE45880C4F23}"/>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50" name="TextBox 26">
              <a:extLst>
                <a:ext uri="{FF2B5EF4-FFF2-40B4-BE49-F238E27FC236}">
                  <a16:creationId xmlns="" xmlns:a16="http://schemas.microsoft.com/office/drawing/2014/main" id="{6D3AD6BC-5D69-4F3C-A168-E63C6FB6FF1D}"/>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52" name="TextBox 28">
              <a:extLst>
                <a:ext uri="{FF2B5EF4-FFF2-40B4-BE49-F238E27FC236}">
                  <a16:creationId xmlns="" xmlns:a16="http://schemas.microsoft.com/office/drawing/2014/main" id="{81409E3A-B6A7-481D-989D-5D3E2AF342C4}"/>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55" name="TextBox 30">
              <a:extLst>
                <a:ext uri="{FF2B5EF4-FFF2-40B4-BE49-F238E27FC236}">
                  <a16:creationId xmlns="" xmlns:a16="http://schemas.microsoft.com/office/drawing/2014/main" id="{E25620AA-7769-43F7-ADDB-D9A69942BBF2}"/>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56" name="TextBox 32">
              <a:extLst>
                <a:ext uri="{FF2B5EF4-FFF2-40B4-BE49-F238E27FC236}">
                  <a16:creationId xmlns="" xmlns:a16="http://schemas.microsoft.com/office/drawing/2014/main" id="{2D86D913-2534-4592-BE9D-4D7F08DAE34B}"/>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57" name="Straight Arrow Connector 3">
              <a:extLst>
                <a:ext uri="{FF2B5EF4-FFF2-40B4-BE49-F238E27FC236}">
                  <a16:creationId xmlns="" xmlns:a16="http://schemas.microsoft.com/office/drawing/2014/main" id="{1026E01F-8AD9-4F99-B850-62CDA6E8F44F}"/>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8" name="Straight Arrow Connector 23">
              <a:extLst>
                <a:ext uri="{FF2B5EF4-FFF2-40B4-BE49-F238E27FC236}">
                  <a16:creationId xmlns="" xmlns:a16="http://schemas.microsoft.com/office/drawing/2014/main" id="{3FD6868B-F475-4A6B-8FAF-49AA1DEBD87A}"/>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9" name="TextBox 30">
              <a:extLst>
                <a:ext uri="{FF2B5EF4-FFF2-40B4-BE49-F238E27FC236}">
                  <a16:creationId xmlns="" xmlns:a16="http://schemas.microsoft.com/office/drawing/2014/main" id="{520CF08C-BFB2-455E-87EF-A9EDCBBC6873}"/>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60" name="Straight Arrow Connector 3">
              <a:extLst>
                <a:ext uri="{FF2B5EF4-FFF2-40B4-BE49-F238E27FC236}">
                  <a16:creationId xmlns="" xmlns:a16="http://schemas.microsoft.com/office/drawing/2014/main" id="{7F772D70-0F7F-42B4-9F64-7128C8445321}"/>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1" name="Straight Arrow Connector 3">
              <a:extLst>
                <a:ext uri="{FF2B5EF4-FFF2-40B4-BE49-F238E27FC236}">
                  <a16:creationId xmlns="" xmlns:a16="http://schemas.microsoft.com/office/drawing/2014/main" id="{0E59345C-461F-4C46-8CF0-EBE220A0BAC1}"/>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3">
              <a:extLst>
                <a:ext uri="{FF2B5EF4-FFF2-40B4-BE49-F238E27FC236}">
                  <a16:creationId xmlns="" xmlns:a16="http://schemas.microsoft.com/office/drawing/2014/main" id="{A6B1A5E0-7B62-40E3-9D1B-4944F54DCD4E}"/>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 xmlns:a16="http://schemas.microsoft.com/office/drawing/2014/main" id="{33338883-65BA-4E0E-A6CE-5515D20CBD7E}"/>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64" name="Straight Arrow Connector 15">
              <a:extLst>
                <a:ext uri="{FF2B5EF4-FFF2-40B4-BE49-F238E27FC236}">
                  <a16:creationId xmlns="" xmlns:a16="http://schemas.microsoft.com/office/drawing/2014/main" id="{A83A95B5-37FA-46F5-91D3-05A4CE990942}"/>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5" name="TextBox 24">
              <a:extLst>
                <a:ext uri="{FF2B5EF4-FFF2-40B4-BE49-F238E27FC236}">
                  <a16:creationId xmlns="" xmlns:a16="http://schemas.microsoft.com/office/drawing/2014/main" id="{E9E85870-C668-42B4-AFAB-FE5D26EFD92C}"/>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66" name="TextBox 24">
              <a:extLst>
                <a:ext uri="{FF2B5EF4-FFF2-40B4-BE49-F238E27FC236}">
                  <a16:creationId xmlns="" xmlns:a16="http://schemas.microsoft.com/office/drawing/2014/main" id="{FD470C92-127A-4808-BFA0-BF4597AE9FA2}"/>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67" name="Straight Arrow Connector 3">
              <a:extLst>
                <a:ext uri="{FF2B5EF4-FFF2-40B4-BE49-F238E27FC236}">
                  <a16:creationId xmlns="" xmlns:a16="http://schemas.microsoft.com/office/drawing/2014/main" id="{8F9109CF-2C6F-43D6-BD88-409C38C2A5A1}"/>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8" name="TextBox 24">
              <a:extLst>
                <a:ext uri="{FF2B5EF4-FFF2-40B4-BE49-F238E27FC236}">
                  <a16:creationId xmlns="" xmlns:a16="http://schemas.microsoft.com/office/drawing/2014/main" id="{30004B58-405D-4623-AB39-B73424EA728E}"/>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69" name="Straight Arrow Connector 3">
              <a:extLst>
                <a:ext uri="{FF2B5EF4-FFF2-40B4-BE49-F238E27FC236}">
                  <a16:creationId xmlns="" xmlns:a16="http://schemas.microsoft.com/office/drawing/2014/main" id="{C3E0BFC3-F3A9-4DEC-A8FA-1242E8962789}"/>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 xmlns:a16="http://schemas.microsoft.com/office/drawing/2014/main" id="{A5BD0A84-C4FA-4E2E-97E3-65E8919DED6E}"/>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71" name="Straight Arrow Connector 3">
              <a:extLst>
                <a:ext uri="{FF2B5EF4-FFF2-40B4-BE49-F238E27FC236}">
                  <a16:creationId xmlns="" xmlns:a16="http://schemas.microsoft.com/office/drawing/2014/main" id="{8CE69070-B768-47B7-9387-B9E04486141F}"/>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 xmlns:a16="http://schemas.microsoft.com/office/drawing/2014/main" id="{0240E199-AA31-4FE6-8133-0AA26C1BEE13}"/>
                </a:ext>
              </a:extLst>
            </p:cNvPr>
            <p:cNvSpPr txBox="1"/>
            <p:nvPr/>
          </p:nvSpPr>
          <p:spPr>
            <a:xfrm>
              <a:off x="5077645" y="6015971"/>
              <a:ext cx="913464" cy="400110"/>
            </a:xfrm>
            <a:prstGeom prst="rect">
              <a:avLst/>
            </a:prstGeom>
            <a:noFill/>
          </p:spPr>
          <p:txBody>
            <a:bodyPr wrap="square" rtlCol="0">
              <a:spAutoFit/>
            </a:bodyPr>
            <a:lstStyle/>
            <a:p>
              <a:pPr algn="ctr"/>
              <a:r>
                <a:rPr lang="en-US" sz="1000" dirty="0">
                  <a:solidFill>
                    <a:srgbClr val="FF0000"/>
                  </a:solidFill>
                </a:rPr>
                <a:t>Prep for Casting</a:t>
              </a:r>
            </a:p>
          </p:txBody>
        </p:sp>
        <p:sp>
          <p:nvSpPr>
            <p:cNvPr id="73" name="TextBox 26">
              <a:extLst>
                <a:ext uri="{FF2B5EF4-FFF2-40B4-BE49-F238E27FC236}">
                  <a16:creationId xmlns="" xmlns:a16="http://schemas.microsoft.com/office/drawing/2014/main" id="{FD9BE23E-7C0A-44FD-B137-E40E6E00AD34}"/>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74" name="Straight Arrow Connector 3">
              <a:extLst>
                <a:ext uri="{FF2B5EF4-FFF2-40B4-BE49-F238E27FC236}">
                  <a16:creationId xmlns="" xmlns:a16="http://schemas.microsoft.com/office/drawing/2014/main" id="{A4F28F09-B8F1-4934-A8D8-F7BD176FE21E}"/>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26">
              <a:extLst>
                <a:ext uri="{FF2B5EF4-FFF2-40B4-BE49-F238E27FC236}">
                  <a16:creationId xmlns="" xmlns:a16="http://schemas.microsoft.com/office/drawing/2014/main" id="{D51B5D75-414B-4391-A652-570C0DD1E82C}"/>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76" name="Straight Arrow Connector 3">
              <a:extLst>
                <a:ext uri="{FF2B5EF4-FFF2-40B4-BE49-F238E27FC236}">
                  <a16:creationId xmlns="" xmlns:a16="http://schemas.microsoft.com/office/drawing/2014/main" id="{8DF6FE96-ABA8-4625-A5DB-796E579730D8}"/>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8" name="TextBox 26">
              <a:extLst>
                <a:ext uri="{FF2B5EF4-FFF2-40B4-BE49-F238E27FC236}">
                  <a16:creationId xmlns="" xmlns:a16="http://schemas.microsoft.com/office/drawing/2014/main" id="{C6690784-028C-44AD-9953-E89E9B6D984E}"/>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79" name="Straight Arrow Connector 3">
              <a:extLst>
                <a:ext uri="{FF2B5EF4-FFF2-40B4-BE49-F238E27FC236}">
                  <a16:creationId xmlns="" xmlns:a16="http://schemas.microsoft.com/office/drawing/2014/main" id="{C34640B6-F7C1-4085-B020-51F56FF8832C}"/>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0" name="TextBox 26">
              <a:extLst>
                <a:ext uri="{FF2B5EF4-FFF2-40B4-BE49-F238E27FC236}">
                  <a16:creationId xmlns="" xmlns:a16="http://schemas.microsoft.com/office/drawing/2014/main" id="{951A9721-FE63-4CE7-B870-9A852D54EA71}"/>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81" name="Straight Arrow Connector 3">
              <a:extLst>
                <a:ext uri="{FF2B5EF4-FFF2-40B4-BE49-F238E27FC236}">
                  <a16:creationId xmlns="" xmlns:a16="http://schemas.microsoft.com/office/drawing/2014/main" id="{D0371EF9-65A1-45F3-8D13-D7292090D9C5}"/>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6456249" y="9583"/>
            <a:ext cx="1031051" cy="369332"/>
          </a:xfrm>
          <a:prstGeom prst="rect">
            <a:avLst/>
          </a:prstGeom>
          <a:noFill/>
        </p:spPr>
        <p:txBody>
          <a:bodyPr wrap="none" rtlCol="0">
            <a:spAutoFit/>
          </a:bodyPr>
          <a:lstStyle/>
          <a:p>
            <a:r>
              <a:rPr lang="en-US" dirty="0" smtClean="0"/>
              <a:t>Fig. </a:t>
            </a:r>
            <a:r>
              <a:rPr lang="en-US" dirty="0" smtClean="0"/>
              <a:t>1028</a:t>
            </a:r>
            <a:endParaRPr lang="en-US" dirty="0"/>
          </a:p>
        </p:txBody>
      </p:sp>
      <p:sp>
        <p:nvSpPr>
          <p:cNvPr id="8" name="TextBox 7"/>
          <p:cNvSpPr txBox="1"/>
          <p:nvPr/>
        </p:nvSpPr>
        <p:spPr>
          <a:xfrm>
            <a:off x="9539647" y="-97785"/>
            <a:ext cx="1031051" cy="369332"/>
          </a:xfrm>
          <a:prstGeom prst="rect">
            <a:avLst/>
          </a:prstGeom>
          <a:noFill/>
        </p:spPr>
        <p:txBody>
          <a:bodyPr wrap="none" rtlCol="0">
            <a:spAutoFit/>
          </a:bodyPr>
          <a:lstStyle/>
          <a:p>
            <a:r>
              <a:rPr lang="en-US" dirty="0" smtClean="0"/>
              <a:t>Fig. </a:t>
            </a:r>
            <a:r>
              <a:rPr lang="en-US" dirty="0" smtClean="0"/>
              <a:t>1029</a:t>
            </a:r>
            <a:endParaRPr lang="en-US" dirty="0" smtClean="0"/>
          </a:p>
        </p:txBody>
      </p:sp>
      <p:sp>
        <p:nvSpPr>
          <p:cNvPr id="9" name="TextBox 8"/>
          <p:cNvSpPr txBox="1"/>
          <p:nvPr/>
        </p:nvSpPr>
        <p:spPr>
          <a:xfrm>
            <a:off x="4846981" y="1788349"/>
            <a:ext cx="1031051" cy="369332"/>
          </a:xfrm>
          <a:prstGeom prst="rect">
            <a:avLst/>
          </a:prstGeom>
          <a:noFill/>
        </p:spPr>
        <p:txBody>
          <a:bodyPr wrap="none" rtlCol="0">
            <a:spAutoFit/>
          </a:bodyPr>
          <a:lstStyle/>
          <a:p>
            <a:r>
              <a:rPr lang="en-US" dirty="0" smtClean="0"/>
              <a:t>Fig. </a:t>
            </a:r>
            <a:r>
              <a:rPr lang="en-US" dirty="0" smtClean="0"/>
              <a:t>1025</a:t>
            </a:r>
            <a:endParaRPr lang="en-US" dirty="0"/>
          </a:p>
        </p:txBody>
      </p:sp>
      <p:sp>
        <p:nvSpPr>
          <p:cNvPr id="10" name="TextBox 9"/>
          <p:cNvSpPr txBox="1"/>
          <p:nvPr/>
        </p:nvSpPr>
        <p:spPr>
          <a:xfrm>
            <a:off x="8023543" y="3335553"/>
            <a:ext cx="1031051" cy="369332"/>
          </a:xfrm>
          <a:prstGeom prst="rect">
            <a:avLst/>
          </a:prstGeom>
          <a:noFill/>
        </p:spPr>
        <p:txBody>
          <a:bodyPr wrap="none" rtlCol="0">
            <a:spAutoFit/>
          </a:bodyPr>
          <a:lstStyle/>
          <a:p>
            <a:r>
              <a:rPr lang="en-US" dirty="0" smtClean="0"/>
              <a:t>Fig. </a:t>
            </a:r>
            <a:r>
              <a:rPr lang="en-US" dirty="0" smtClean="0"/>
              <a:t>1030</a:t>
            </a:r>
            <a:endParaRPr lang="en-US" dirty="0" smtClean="0"/>
          </a:p>
        </p:txBody>
      </p:sp>
      <p:sp>
        <p:nvSpPr>
          <p:cNvPr id="11" name="TextBox 10"/>
          <p:cNvSpPr txBox="1"/>
          <p:nvPr/>
        </p:nvSpPr>
        <p:spPr>
          <a:xfrm>
            <a:off x="11121892" y="4016787"/>
            <a:ext cx="1031051" cy="369332"/>
          </a:xfrm>
          <a:prstGeom prst="rect">
            <a:avLst/>
          </a:prstGeom>
          <a:noFill/>
        </p:spPr>
        <p:txBody>
          <a:bodyPr wrap="none" rtlCol="0">
            <a:spAutoFit/>
          </a:bodyPr>
          <a:lstStyle/>
          <a:p>
            <a:r>
              <a:rPr lang="en-US" dirty="0" smtClean="0"/>
              <a:t>Fig. </a:t>
            </a:r>
            <a:r>
              <a:rPr lang="en-US" dirty="0" smtClean="0"/>
              <a:t>1031</a:t>
            </a:r>
            <a:endParaRPr lang="en-US" dirty="0"/>
          </a:p>
        </p:txBody>
      </p:sp>
    </p:spTree>
    <p:extLst>
      <p:ext uri="{BB962C8B-B14F-4D97-AF65-F5344CB8AC3E}">
        <p14:creationId xmlns:p14="http://schemas.microsoft.com/office/powerpoint/2010/main" val="925770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49923" y="229811"/>
            <a:ext cx="1929567" cy="369332"/>
          </a:xfrm>
          <a:prstGeom prst="rect">
            <a:avLst/>
          </a:prstGeom>
        </p:spPr>
        <p:txBody>
          <a:bodyPr wrap="none">
            <a:spAutoFit/>
          </a:bodyPr>
          <a:lstStyle/>
          <a:p>
            <a:r>
              <a:rPr lang="en-US" b="1" dirty="0"/>
              <a:t>Fabrication: Metal</a:t>
            </a:r>
          </a:p>
        </p:txBody>
      </p:sp>
      <p:graphicFrame>
        <p:nvGraphicFramePr>
          <p:cNvPr id="30" name="Chart 29"/>
          <p:cNvGraphicFramePr>
            <a:graphicFrameLocks/>
          </p:cNvGraphicFramePr>
          <p:nvPr>
            <p:extLst>
              <p:ext uri="{D42A27DB-BD31-4B8C-83A1-F6EECF244321}">
                <p14:modId xmlns:p14="http://schemas.microsoft.com/office/powerpoint/2010/main" val="765971396"/>
              </p:ext>
            </p:extLst>
          </p:nvPr>
        </p:nvGraphicFramePr>
        <p:xfrm>
          <a:off x="7548515" y="866899"/>
          <a:ext cx="4408725" cy="4519201"/>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 xmlns:a16="http://schemas.microsoft.com/office/drawing/2014/main" id="{C625E37F-21B8-4195-BBD8-264D5ACC5FE8}"/>
              </a:ext>
            </a:extLst>
          </p:cNvPr>
          <p:cNvSpPr/>
          <p:nvPr/>
        </p:nvSpPr>
        <p:spPr>
          <a:xfrm>
            <a:off x="234760" y="546329"/>
            <a:ext cx="7021592" cy="5262979"/>
          </a:xfrm>
          <a:prstGeom prst="rect">
            <a:avLst/>
          </a:prstGeom>
        </p:spPr>
        <p:txBody>
          <a:bodyPr wrap="square" anchor="t">
            <a:spAutoFit/>
          </a:bodyPr>
          <a:lstStyle/>
          <a:p>
            <a:r>
              <a:rPr lang="en-US" sz="1600" dirty="0">
                <a:latin typeface="Calibri"/>
                <a:ea typeface="Calibri" panose="020F0502020204030204" pitchFamily="34" charset="0"/>
                <a:cs typeface="Times New Roman"/>
              </a:rPr>
              <a:t>Theophilus describes coloring copper by the cementation process using “a stone of yellowish color, sometimes reddish.” This stone was, in fact, the zinc ore calamine and the process that of alloying “latten,” a brassy metal containing Zn as the primary alloying agent and Sn and Pb in levels above 1%. (Zinc as a metal had not yet been isolated or identified in his time.) This is the golden-colored metal predominantly used for </a:t>
            </a:r>
            <a:r>
              <a:rPr lang="en-US" sz="1600" dirty="0" err="1">
                <a:latin typeface="Calibri"/>
                <a:ea typeface="Calibri" panose="020F0502020204030204" pitchFamily="34" charset="0"/>
                <a:cs typeface="Times New Roman"/>
              </a:rPr>
              <a:t>aquamanilia</a:t>
            </a:r>
            <a:r>
              <a:rPr lang="en-US" sz="1600" dirty="0">
                <a:latin typeface="Calibri"/>
                <a:ea typeface="Calibri" panose="020F0502020204030204" pitchFamily="34" charset="0"/>
                <a:cs typeface="Times New Roman"/>
              </a:rPr>
              <a:t>. Workshops in northern Germany and Lower Saxony, and later in Nuremburg were close to the source of these raw materials. </a:t>
            </a:r>
            <a:endParaRPr lang="en-US" sz="1600" dirty="0">
              <a:latin typeface="Calibri"/>
              <a:ea typeface="Calibri" panose="020F0502020204030204" pitchFamily="34" charset="0"/>
              <a:cs typeface="Times New Roman" panose="02020603050405020304" pitchFamily="18" charset="0"/>
            </a:endParaRP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Each ore source has distinctive trace minerals, which can help to identify where the metal comes from. To what extent the tin and lead contents were intentional cannot be readily determined as both were also contained in copper ores. And given that metals were often recycled, with each </a:t>
            </a:r>
            <a:r>
              <a:rPr lang="en-US" sz="1600" dirty="0" err="1">
                <a:latin typeface="Calibri" panose="020F0502020204030204" pitchFamily="34" charset="0"/>
                <a:ea typeface="Calibri" panose="020F0502020204030204" pitchFamily="34" charset="0"/>
                <a:cs typeface="Times New Roman" panose="02020603050405020304" pitchFamily="18" charset="0"/>
              </a:rPr>
              <a:t>remelting</a:t>
            </a:r>
            <a:r>
              <a:rPr lang="en-US" sz="1600" dirty="0">
                <a:latin typeface="Calibri" panose="020F0502020204030204" pitchFamily="34" charset="0"/>
                <a:ea typeface="Calibri" panose="020F0502020204030204" pitchFamily="34" charset="0"/>
                <a:cs typeface="Times New Roman" panose="02020603050405020304" pitchFamily="18" charset="0"/>
              </a:rPr>
              <a:t>, the zinc concentration might be reduced due to the evaporation of zinc vapor. With so many variables to consider and a relatively small statistical group to work from, the results to date of the metal analysis are far from conclusive.  </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That said, over the span of production of </a:t>
            </a:r>
            <a:r>
              <a:rPr lang="en-US" sz="1600" dirty="0" err="1">
                <a:latin typeface="Calibri" panose="020F0502020204030204" pitchFamily="34" charset="0"/>
                <a:ea typeface="Calibri" panose="020F0502020204030204" pitchFamily="34" charset="0"/>
                <a:cs typeface="Times New Roman" panose="02020603050405020304" pitchFamily="18" charset="0"/>
              </a:rPr>
              <a:t>aquamanilia</a:t>
            </a:r>
            <a:r>
              <a:rPr lang="en-US" sz="1600" dirty="0">
                <a:latin typeface="Calibri" panose="020F0502020204030204" pitchFamily="34" charset="0"/>
                <a:ea typeface="Calibri" panose="020F0502020204030204" pitchFamily="34" charset="0"/>
                <a:cs typeface="Times New Roman" panose="02020603050405020304" pitchFamily="18" charset="0"/>
              </a:rPr>
              <a:t>, the techniques used to alloy the calamine with copper became more sophisticated, which allowed for an enhanced absorption of zinc. Such an increase can be seen in the alloy analysis of aquamanile produced in Nuremberg at the beginning of the 15</a:t>
            </a:r>
            <a:r>
              <a:rPr lang="en-US" sz="1600" baseline="30000" dirty="0">
                <a:latin typeface="Calibri" panose="020F0502020204030204" pitchFamily="34" charset="0"/>
                <a:ea typeface="Calibri" panose="020F0502020204030204" pitchFamily="34" charset="0"/>
                <a:cs typeface="Times New Roman" panose="02020603050405020304" pitchFamily="18" charset="0"/>
              </a:rPr>
              <a:t>th</a:t>
            </a:r>
            <a:r>
              <a:rPr lang="en-US" sz="1600" dirty="0">
                <a:latin typeface="Calibri" panose="020F0502020204030204" pitchFamily="34" charset="0"/>
                <a:ea typeface="Calibri" panose="020F0502020204030204" pitchFamily="34" charset="0"/>
                <a:cs typeface="Times New Roman" panose="02020603050405020304" pitchFamily="18" charset="0"/>
              </a:rPr>
              <a:t> century when compared to that of earlier casts.</a:t>
            </a:r>
          </a:p>
        </p:txBody>
      </p:sp>
      <p:grpSp>
        <p:nvGrpSpPr>
          <p:cNvPr id="24" name="Group 23">
            <a:extLst>
              <a:ext uri="{FF2B5EF4-FFF2-40B4-BE49-F238E27FC236}">
                <a16:creationId xmlns="" xmlns:a16="http://schemas.microsoft.com/office/drawing/2014/main" id="{D62051D5-2AB7-4249-B089-F6139036964E}"/>
              </a:ext>
            </a:extLst>
          </p:cNvPr>
          <p:cNvGrpSpPr/>
          <p:nvPr/>
        </p:nvGrpSpPr>
        <p:grpSpPr>
          <a:xfrm>
            <a:off x="1066499" y="5765604"/>
            <a:ext cx="10167309" cy="907431"/>
            <a:chOff x="1583112" y="5879358"/>
            <a:chExt cx="10167309" cy="907431"/>
          </a:xfrm>
        </p:grpSpPr>
        <p:sp>
          <p:nvSpPr>
            <p:cNvPr id="25" name="Rectangle 24">
              <a:extLst>
                <a:ext uri="{FF2B5EF4-FFF2-40B4-BE49-F238E27FC236}">
                  <a16:creationId xmlns="" xmlns:a16="http://schemas.microsoft.com/office/drawing/2014/main" id="{6CA70257-7E9F-4B4A-A664-12A14B621557}"/>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15">
              <a:extLst>
                <a:ext uri="{FF2B5EF4-FFF2-40B4-BE49-F238E27FC236}">
                  <a16:creationId xmlns="" xmlns:a16="http://schemas.microsoft.com/office/drawing/2014/main" id="{D3985227-3ABC-430A-AE65-BF9385F08A81}"/>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21">
              <a:extLst>
                <a:ext uri="{FF2B5EF4-FFF2-40B4-BE49-F238E27FC236}">
                  <a16:creationId xmlns="" xmlns:a16="http://schemas.microsoft.com/office/drawing/2014/main" id="{D2402A08-1D78-440D-905B-E92B320E502D}"/>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3">
              <a:extLst>
                <a:ext uri="{FF2B5EF4-FFF2-40B4-BE49-F238E27FC236}">
                  <a16:creationId xmlns="" xmlns:a16="http://schemas.microsoft.com/office/drawing/2014/main" id="{F23CAB84-30CE-46A0-99DA-19B4D5D24EC6}"/>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1" name="TextBox 24">
              <a:extLst>
                <a:ext uri="{FF2B5EF4-FFF2-40B4-BE49-F238E27FC236}">
                  <a16:creationId xmlns="" xmlns:a16="http://schemas.microsoft.com/office/drawing/2014/main" id="{36D69BD5-065E-4B7C-8DA4-F7A801FEDD35}"/>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32" name="TextBox 26">
              <a:extLst>
                <a:ext uri="{FF2B5EF4-FFF2-40B4-BE49-F238E27FC236}">
                  <a16:creationId xmlns="" xmlns:a16="http://schemas.microsoft.com/office/drawing/2014/main" id="{9C0E489F-8C0B-4639-86B0-C95B3F53FDD2}"/>
                </a:ext>
              </a:extLst>
            </p:cNvPr>
            <p:cNvSpPr txBox="1"/>
            <p:nvPr/>
          </p:nvSpPr>
          <p:spPr>
            <a:xfrm>
              <a:off x="5669438" y="6118309"/>
              <a:ext cx="756100" cy="246221"/>
            </a:xfrm>
            <a:prstGeom prst="rect">
              <a:avLst/>
            </a:prstGeom>
          </p:spPr>
          <p:txBody>
            <a:bodyPr wrap="square" rtlCol="0">
              <a:spAutoFit/>
            </a:bodyPr>
            <a:lstStyle/>
            <a:p>
              <a:pPr algn="ctr"/>
              <a:r>
                <a:rPr lang="en-US" sz="1000" dirty="0">
                  <a:solidFill>
                    <a:srgbClr val="FF0000"/>
                  </a:solidFill>
                </a:rPr>
                <a:t>Metal</a:t>
              </a:r>
            </a:p>
          </p:txBody>
        </p:sp>
        <p:sp>
          <p:nvSpPr>
            <p:cNvPr id="33" name="TextBox 28">
              <a:extLst>
                <a:ext uri="{FF2B5EF4-FFF2-40B4-BE49-F238E27FC236}">
                  <a16:creationId xmlns="" xmlns:a16="http://schemas.microsoft.com/office/drawing/2014/main" id="{E70E4409-3479-464B-A42C-C53F661C16D7}"/>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34" name="TextBox 30">
              <a:extLst>
                <a:ext uri="{FF2B5EF4-FFF2-40B4-BE49-F238E27FC236}">
                  <a16:creationId xmlns="" xmlns:a16="http://schemas.microsoft.com/office/drawing/2014/main" id="{BA7A9C76-B4BD-4ACA-AC76-F3C8E9C15B6E}"/>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35" name="TextBox 32">
              <a:extLst>
                <a:ext uri="{FF2B5EF4-FFF2-40B4-BE49-F238E27FC236}">
                  <a16:creationId xmlns="" xmlns:a16="http://schemas.microsoft.com/office/drawing/2014/main" id="{F1951E06-2CD8-4B7C-ADCF-E29F21B08C8B}"/>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36" name="Straight Arrow Connector 3">
              <a:extLst>
                <a:ext uri="{FF2B5EF4-FFF2-40B4-BE49-F238E27FC236}">
                  <a16:creationId xmlns="" xmlns:a16="http://schemas.microsoft.com/office/drawing/2014/main" id="{FE464623-AF5D-4158-A7C9-685B02C200D7}"/>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23">
              <a:extLst>
                <a:ext uri="{FF2B5EF4-FFF2-40B4-BE49-F238E27FC236}">
                  <a16:creationId xmlns="" xmlns:a16="http://schemas.microsoft.com/office/drawing/2014/main" id="{67305694-B16F-4245-B99F-94A1594CA733}"/>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30">
              <a:extLst>
                <a:ext uri="{FF2B5EF4-FFF2-40B4-BE49-F238E27FC236}">
                  <a16:creationId xmlns="" xmlns:a16="http://schemas.microsoft.com/office/drawing/2014/main" id="{E5898C87-C6EB-424E-8255-37B02BA7EF13}"/>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39" name="Straight Arrow Connector 3">
              <a:extLst>
                <a:ext uri="{FF2B5EF4-FFF2-40B4-BE49-F238E27FC236}">
                  <a16:creationId xmlns="" xmlns:a16="http://schemas.microsoft.com/office/drawing/2014/main" id="{3694C278-6F1A-45D9-AD2D-1E121B06BF73}"/>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3">
              <a:extLst>
                <a:ext uri="{FF2B5EF4-FFF2-40B4-BE49-F238E27FC236}">
                  <a16:creationId xmlns="" xmlns:a16="http://schemas.microsoft.com/office/drawing/2014/main" id="{2097ACE3-76B9-4FCF-B428-5C86E2289402}"/>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3">
              <a:extLst>
                <a:ext uri="{FF2B5EF4-FFF2-40B4-BE49-F238E27FC236}">
                  <a16:creationId xmlns="" xmlns:a16="http://schemas.microsoft.com/office/drawing/2014/main" id="{6A6C9D0A-FBFE-473A-A813-7DB98B8F6660}"/>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 xmlns:a16="http://schemas.microsoft.com/office/drawing/2014/main" id="{E32E0271-8ACC-4561-8828-0F2065BBAFAA}"/>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44" name="Straight Arrow Connector 15">
              <a:extLst>
                <a:ext uri="{FF2B5EF4-FFF2-40B4-BE49-F238E27FC236}">
                  <a16:creationId xmlns="" xmlns:a16="http://schemas.microsoft.com/office/drawing/2014/main" id="{4D31F1F3-ADDC-4344-9929-07AAECFCFE36}"/>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6" name="TextBox 24">
              <a:extLst>
                <a:ext uri="{FF2B5EF4-FFF2-40B4-BE49-F238E27FC236}">
                  <a16:creationId xmlns="" xmlns:a16="http://schemas.microsoft.com/office/drawing/2014/main" id="{4714AA7C-3E68-471A-A8AD-941E9F474414}"/>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48" name="TextBox 24">
              <a:extLst>
                <a:ext uri="{FF2B5EF4-FFF2-40B4-BE49-F238E27FC236}">
                  <a16:creationId xmlns="" xmlns:a16="http://schemas.microsoft.com/office/drawing/2014/main" id="{15F4CD73-C2E9-4ED3-B242-4FD18DAC27DA}"/>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49" name="Straight Arrow Connector 3">
              <a:extLst>
                <a:ext uri="{FF2B5EF4-FFF2-40B4-BE49-F238E27FC236}">
                  <a16:creationId xmlns="" xmlns:a16="http://schemas.microsoft.com/office/drawing/2014/main" id="{8E3EF57C-82FD-4401-9657-B6717B7B6423}"/>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0" name="TextBox 24">
              <a:extLst>
                <a:ext uri="{FF2B5EF4-FFF2-40B4-BE49-F238E27FC236}">
                  <a16:creationId xmlns="" xmlns:a16="http://schemas.microsoft.com/office/drawing/2014/main" id="{1AC5F8AF-6C30-492F-BCD9-99BA724C50E2}"/>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51" name="Straight Arrow Connector 3">
              <a:extLst>
                <a:ext uri="{FF2B5EF4-FFF2-40B4-BE49-F238E27FC236}">
                  <a16:creationId xmlns="" xmlns:a16="http://schemas.microsoft.com/office/drawing/2014/main" id="{40BFA161-D68D-460C-B054-E5CBCD617B3E}"/>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 xmlns:a16="http://schemas.microsoft.com/office/drawing/2014/main" id="{E8D3D6BF-EC4D-48E5-BB0E-C03263CFB9EF}"/>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53" name="Straight Arrow Connector 3">
              <a:extLst>
                <a:ext uri="{FF2B5EF4-FFF2-40B4-BE49-F238E27FC236}">
                  <a16:creationId xmlns="" xmlns:a16="http://schemas.microsoft.com/office/drawing/2014/main" id="{750740E4-0FE1-44CD-8947-42C0F5ADBBDD}"/>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 xmlns:a16="http://schemas.microsoft.com/office/drawing/2014/main" id="{1E2D2C3A-FFEF-42D7-A3A4-687AB9D935E2}"/>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55" name="TextBox 26">
              <a:extLst>
                <a:ext uri="{FF2B5EF4-FFF2-40B4-BE49-F238E27FC236}">
                  <a16:creationId xmlns="" xmlns:a16="http://schemas.microsoft.com/office/drawing/2014/main" id="{7C910F6C-FABB-4AE8-865B-65FC4FB4680F}"/>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56" name="Straight Arrow Connector 3">
              <a:extLst>
                <a:ext uri="{FF2B5EF4-FFF2-40B4-BE49-F238E27FC236}">
                  <a16:creationId xmlns="" xmlns:a16="http://schemas.microsoft.com/office/drawing/2014/main" id="{D931F7AF-0D20-4259-9977-D1E502E33F2A}"/>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TextBox 26">
              <a:extLst>
                <a:ext uri="{FF2B5EF4-FFF2-40B4-BE49-F238E27FC236}">
                  <a16:creationId xmlns="" xmlns:a16="http://schemas.microsoft.com/office/drawing/2014/main" id="{3AAB81CE-5615-4F89-85D1-71DBB3F980E7}"/>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66" name="Straight Arrow Connector 3">
              <a:extLst>
                <a:ext uri="{FF2B5EF4-FFF2-40B4-BE49-F238E27FC236}">
                  <a16:creationId xmlns="" xmlns:a16="http://schemas.microsoft.com/office/drawing/2014/main" id="{FD2E14C0-F326-4D7F-9750-3AAB58E596F3}"/>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7" name="TextBox 26">
              <a:extLst>
                <a:ext uri="{FF2B5EF4-FFF2-40B4-BE49-F238E27FC236}">
                  <a16:creationId xmlns="" xmlns:a16="http://schemas.microsoft.com/office/drawing/2014/main" id="{6DB0D231-C98E-4C90-AB17-430EC953DDE9}"/>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74" name="Straight Arrow Connector 3">
              <a:extLst>
                <a:ext uri="{FF2B5EF4-FFF2-40B4-BE49-F238E27FC236}">
                  <a16:creationId xmlns="" xmlns:a16="http://schemas.microsoft.com/office/drawing/2014/main" id="{7AFE23C5-A8FD-496C-9509-5497B0C4436C}"/>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26">
              <a:extLst>
                <a:ext uri="{FF2B5EF4-FFF2-40B4-BE49-F238E27FC236}">
                  <a16:creationId xmlns="" xmlns:a16="http://schemas.microsoft.com/office/drawing/2014/main" id="{1FEE71B9-7A4E-4287-BB62-8DE70A21C874}"/>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76" name="Straight Arrow Connector 3">
              <a:extLst>
                <a:ext uri="{FF2B5EF4-FFF2-40B4-BE49-F238E27FC236}">
                  <a16:creationId xmlns="" xmlns:a16="http://schemas.microsoft.com/office/drawing/2014/main" id="{5335E624-8D12-4A8B-BDED-AB18F22853C5}"/>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9396276" y="498412"/>
            <a:ext cx="1031051" cy="369332"/>
          </a:xfrm>
          <a:prstGeom prst="rect">
            <a:avLst/>
          </a:prstGeom>
          <a:noFill/>
        </p:spPr>
        <p:txBody>
          <a:bodyPr wrap="none" rtlCol="0">
            <a:spAutoFit/>
          </a:bodyPr>
          <a:lstStyle/>
          <a:p>
            <a:r>
              <a:rPr lang="en-US" dirty="0" smtClean="0"/>
              <a:t>Fig. </a:t>
            </a:r>
            <a:r>
              <a:rPr lang="en-US" dirty="0" smtClean="0"/>
              <a:t>1046</a:t>
            </a:r>
            <a:endParaRPr lang="en-US" dirty="0" smtClean="0"/>
          </a:p>
        </p:txBody>
      </p:sp>
    </p:spTree>
    <p:extLst>
      <p:ext uri="{BB962C8B-B14F-4D97-AF65-F5344CB8AC3E}">
        <p14:creationId xmlns:p14="http://schemas.microsoft.com/office/powerpoint/2010/main" val="788088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0358" y="566226"/>
            <a:ext cx="5161265" cy="344084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4196" y="323165"/>
            <a:ext cx="3098352" cy="4388601"/>
          </a:xfrm>
          <a:prstGeom prst="rect">
            <a:avLst/>
          </a:prstGeom>
        </p:spPr>
      </p:pic>
      <p:sp>
        <p:nvSpPr>
          <p:cNvPr id="31" name="Rectangle 30"/>
          <p:cNvSpPr/>
          <p:nvPr/>
        </p:nvSpPr>
        <p:spPr>
          <a:xfrm>
            <a:off x="239452" y="0"/>
            <a:ext cx="2137316" cy="646331"/>
          </a:xfrm>
          <a:prstGeom prst="rect">
            <a:avLst/>
          </a:prstGeom>
        </p:spPr>
        <p:txBody>
          <a:bodyPr wrap="none">
            <a:spAutoFit/>
          </a:bodyPr>
          <a:lstStyle/>
          <a:p>
            <a:r>
              <a:rPr lang="en-US" b="1" dirty="0"/>
              <a:t>Fabrication: Fettling</a:t>
            </a:r>
          </a:p>
          <a:p>
            <a:endParaRPr lang="en-US" b="1" dirty="0"/>
          </a:p>
        </p:txBody>
      </p:sp>
      <p:sp>
        <p:nvSpPr>
          <p:cNvPr id="28" name="TextBox 27"/>
          <p:cNvSpPr txBox="1"/>
          <p:nvPr/>
        </p:nvSpPr>
        <p:spPr>
          <a:xfrm>
            <a:off x="281867" y="6053783"/>
            <a:ext cx="1026243" cy="523220"/>
          </a:xfrm>
          <a:prstGeom prst="rect">
            <a:avLst/>
          </a:prstGeom>
          <a:noFill/>
        </p:spPr>
        <p:txBody>
          <a:bodyPr wrap="none" rtlCol="0">
            <a:spAutoFit/>
          </a:bodyPr>
          <a:lstStyle/>
          <a:p>
            <a:r>
              <a:rPr lang="en-US" sz="2800" dirty="0">
                <a:solidFill>
                  <a:schemeClr val="bg1"/>
                </a:solidFill>
              </a:rPr>
              <a:t>Video</a:t>
            </a:r>
          </a:p>
        </p:txBody>
      </p:sp>
      <p:sp>
        <p:nvSpPr>
          <p:cNvPr id="2" name="Rectangle 1">
            <a:extLst>
              <a:ext uri="{FF2B5EF4-FFF2-40B4-BE49-F238E27FC236}">
                <a16:creationId xmlns="" xmlns:a16="http://schemas.microsoft.com/office/drawing/2014/main" id="{1F7F416B-D4A7-4B28-B9B7-F0D23B9F0A01}"/>
              </a:ext>
            </a:extLst>
          </p:cNvPr>
          <p:cNvSpPr/>
          <p:nvPr/>
        </p:nvSpPr>
        <p:spPr>
          <a:xfrm>
            <a:off x="358928" y="4071777"/>
            <a:ext cx="7918427" cy="1815882"/>
          </a:xfrm>
          <a:prstGeom prst="rect">
            <a:avLst/>
          </a:prstGeom>
        </p:spPr>
        <p:txBody>
          <a:bodyPr wrap="square">
            <a:spAutoFit/>
          </a:bodyPr>
          <a:lstStyle/>
          <a:p>
            <a:r>
              <a:rPr lang="en-US" sz="1600" dirty="0">
                <a:latin typeface="Calibri" panose="020F0502020204030204" pitchFamily="34" charset="0"/>
                <a:ea typeface="Calibri" panose="020F0502020204030204" pitchFamily="34" charset="0"/>
                <a:cs typeface="Times New Roman" panose="02020603050405020304" pitchFamily="18" charset="0"/>
              </a:rPr>
              <a:t>Once the metal had cooled in the mold, the investment was broken away to reveal the casting. </a:t>
            </a:r>
            <a:r>
              <a:rPr lang="en-US" sz="1600" i="1" dirty="0">
                <a:latin typeface="Calibri" panose="020F0502020204030204" pitchFamily="34" charset="0"/>
                <a:ea typeface="Calibri" panose="020F0502020204030204" pitchFamily="34" charset="0"/>
                <a:cs typeface="Times New Roman" panose="02020603050405020304" pitchFamily="18" charset="0"/>
              </a:rPr>
              <a:t>Fettling</a:t>
            </a:r>
            <a:r>
              <a:rPr lang="en-US" sz="1600" dirty="0">
                <a:latin typeface="Calibri" panose="020F0502020204030204" pitchFamily="34" charset="0"/>
                <a:ea typeface="Calibri" panose="020F0502020204030204" pitchFamily="34" charset="0"/>
                <a:cs typeface="Times New Roman" panose="02020603050405020304" pitchFamily="18" charset="0"/>
              </a:rPr>
              <a:t> was the initial step in finishing the raw casting with the retained </a:t>
            </a:r>
            <a:r>
              <a:rPr lang="en-US" sz="1600" dirty="0" err="1">
                <a:latin typeface="Calibri" panose="020F0502020204030204" pitchFamily="34" charset="0"/>
                <a:ea typeface="Calibri" panose="020F0502020204030204" pitchFamily="34" charset="0"/>
                <a:cs typeface="Times New Roman" panose="02020603050405020304" pitchFamily="18" charset="0"/>
              </a:rPr>
              <a:t>sprueing</a:t>
            </a:r>
            <a:r>
              <a:rPr lang="en-US" sz="1600" dirty="0">
                <a:latin typeface="Calibri" panose="020F0502020204030204" pitchFamily="34" charset="0"/>
                <a:ea typeface="Calibri" panose="020F0502020204030204" pitchFamily="34" charset="0"/>
                <a:cs typeface="Times New Roman" panose="02020603050405020304" pitchFamily="18" charset="0"/>
              </a:rPr>
              <a:t> system - runners and risers - and core pins cut back with chisels and files. Once these features were removed, the artist had greater access to the </a:t>
            </a:r>
            <a:r>
              <a:rPr lang="en-US" sz="1600" i="1" dirty="0">
                <a:latin typeface="Calibri" panose="020F0502020204030204" pitchFamily="34" charset="0"/>
                <a:ea typeface="Calibri" panose="020F0502020204030204" pitchFamily="34" charset="0"/>
                <a:cs typeface="Times New Roman" panose="02020603050405020304" pitchFamily="18" charset="0"/>
              </a:rPr>
              <a:t>as-cast surface, </a:t>
            </a:r>
            <a:r>
              <a:rPr lang="en-US" sz="1600" dirty="0">
                <a:latin typeface="Calibri" panose="020F0502020204030204" pitchFamily="34" charset="0"/>
                <a:ea typeface="Calibri" panose="020F0502020204030204" pitchFamily="34" charset="0"/>
                <a:cs typeface="Times New Roman" panose="02020603050405020304" pitchFamily="18" charset="0"/>
              </a:rPr>
              <a:t>which in medieval western Europe were generally coarse and required significant finishing. One can get a better sense of these in areas inaccessible to tooling, like the undersides of handles, or animals’ indented paws or hooves. </a:t>
            </a:r>
          </a:p>
        </p:txBody>
      </p:sp>
      <p:grpSp>
        <p:nvGrpSpPr>
          <p:cNvPr id="33" name="Group 32">
            <a:extLst>
              <a:ext uri="{FF2B5EF4-FFF2-40B4-BE49-F238E27FC236}">
                <a16:creationId xmlns="" xmlns:a16="http://schemas.microsoft.com/office/drawing/2014/main" id="{4DF6D857-611C-441B-8E37-1BEDB2C7476E}"/>
              </a:ext>
            </a:extLst>
          </p:cNvPr>
          <p:cNvGrpSpPr/>
          <p:nvPr/>
        </p:nvGrpSpPr>
        <p:grpSpPr>
          <a:xfrm>
            <a:off x="1066499" y="5765604"/>
            <a:ext cx="10167309" cy="907431"/>
            <a:chOff x="1583112" y="5879358"/>
            <a:chExt cx="10167309" cy="907431"/>
          </a:xfrm>
        </p:grpSpPr>
        <p:sp>
          <p:nvSpPr>
            <p:cNvPr id="34" name="Rectangle 33">
              <a:extLst>
                <a:ext uri="{FF2B5EF4-FFF2-40B4-BE49-F238E27FC236}">
                  <a16:creationId xmlns="" xmlns:a16="http://schemas.microsoft.com/office/drawing/2014/main" id="{E6613828-2017-45B3-B9E1-2839657A0E55}"/>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15">
              <a:extLst>
                <a:ext uri="{FF2B5EF4-FFF2-40B4-BE49-F238E27FC236}">
                  <a16:creationId xmlns="" xmlns:a16="http://schemas.microsoft.com/office/drawing/2014/main" id="{E767717E-C2C8-4FFB-BE77-9E97CE66BAF6}"/>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21">
              <a:extLst>
                <a:ext uri="{FF2B5EF4-FFF2-40B4-BE49-F238E27FC236}">
                  <a16:creationId xmlns="" xmlns:a16="http://schemas.microsoft.com/office/drawing/2014/main" id="{56B12DD3-77C8-423B-B905-8AAD753CED16}"/>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23">
              <a:extLst>
                <a:ext uri="{FF2B5EF4-FFF2-40B4-BE49-F238E27FC236}">
                  <a16:creationId xmlns="" xmlns:a16="http://schemas.microsoft.com/office/drawing/2014/main" id="{E1518D02-9956-4057-ADA1-D5D71DDFF17A}"/>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24">
              <a:extLst>
                <a:ext uri="{FF2B5EF4-FFF2-40B4-BE49-F238E27FC236}">
                  <a16:creationId xmlns="" xmlns:a16="http://schemas.microsoft.com/office/drawing/2014/main" id="{E3510D07-9E37-4FFF-A473-41DE3354421E}"/>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39" name="TextBox 26">
              <a:extLst>
                <a:ext uri="{FF2B5EF4-FFF2-40B4-BE49-F238E27FC236}">
                  <a16:creationId xmlns="" xmlns:a16="http://schemas.microsoft.com/office/drawing/2014/main" id="{AB4CF702-CCF8-4BF1-B44B-84BF6F201F05}"/>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40" name="TextBox 28">
              <a:extLst>
                <a:ext uri="{FF2B5EF4-FFF2-40B4-BE49-F238E27FC236}">
                  <a16:creationId xmlns="" xmlns:a16="http://schemas.microsoft.com/office/drawing/2014/main" id="{660B541A-CC7C-4011-8E34-D1E4A3D6F171}"/>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41" name="TextBox 30">
              <a:extLst>
                <a:ext uri="{FF2B5EF4-FFF2-40B4-BE49-F238E27FC236}">
                  <a16:creationId xmlns="" xmlns:a16="http://schemas.microsoft.com/office/drawing/2014/main" id="{1B72D662-5A9D-49FC-8A7B-34BF34DDCF7A}"/>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42" name="TextBox 32">
              <a:extLst>
                <a:ext uri="{FF2B5EF4-FFF2-40B4-BE49-F238E27FC236}">
                  <a16:creationId xmlns="" xmlns:a16="http://schemas.microsoft.com/office/drawing/2014/main" id="{2ABB5CFB-C2C1-460E-B36F-16E64F3F3F03}"/>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43" name="Straight Arrow Connector 3">
              <a:extLst>
                <a:ext uri="{FF2B5EF4-FFF2-40B4-BE49-F238E27FC236}">
                  <a16:creationId xmlns="" xmlns:a16="http://schemas.microsoft.com/office/drawing/2014/main" id="{97858FAE-21DF-486A-9488-E44CE4CCCD72}"/>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23">
              <a:extLst>
                <a:ext uri="{FF2B5EF4-FFF2-40B4-BE49-F238E27FC236}">
                  <a16:creationId xmlns="" xmlns:a16="http://schemas.microsoft.com/office/drawing/2014/main" id="{905A7E7F-9B3B-4AAC-8B86-AC57AD6B2297}"/>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5" name="TextBox 30">
              <a:extLst>
                <a:ext uri="{FF2B5EF4-FFF2-40B4-BE49-F238E27FC236}">
                  <a16:creationId xmlns="" xmlns:a16="http://schemas.microsoft.com/office/drawing/2014/main" id="{1FC08767-2585-4DF1-8EA9-C471A67CFCB3}"/>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46" name="Straight Arrow Connector 3">
              <a:extLst>
                <a:ext uri="{FF2B5EF4-FFF2-40B4-BE49-F238E27FC236}">
                  <a16:creationId xmlns="" xmlns:a16="http://schemas.microsoft.com/office/drawing/2014/main" id="{6CF26EAA-17F2-4999-B75C-29AF10B76253}"/>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3">
              <a:extLst>
                <a:ext uri="{FF2B5EF4-FFF2-40B4-BE49-F238E27FC236}">
                  <a16:creationId xmlns="" xmlns:a16="http://schemas.microsoft.com/office/drawing/2014/main" id="{007C7E14-8CE9-4502-B18D-BCFD1CD358F3}"/>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3">
              <a:extLst>
                <a:ext uri="{FF2B5EF4-FFF2-40B4-BE49-F238E27FC236}">
                  <a16:creationId xmlns="" xmlns:a16="http://schemas.microsoft.com/office/drawing/2014/main" id="{C08C14E4-6FDE-480E-9C6C-A75C84653EB7}"/>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 xmlns:a16="http://schemas.microsoft.com/office/drawing/2014/main" id="{440E7F84-005F-4040-88F7-23EBBB960D3C}"/>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50" name="Straight Arrow Connector 15">
              <a:extLst>
                <a:ext uri="{FF2B5EF4-FFF2-40B4-BE49-F238E27FC236}">
                  <a16:creationId xmlns="" xmlns:a16="http://schemas.microsoft.com/office/drawing/2014/main" id="{94FD88CC-0840-4056-969E-8EB36C4A06AF}"/>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1" name="TextBox 24">
              <a:extLst>
                <a:ext uri="{FF2B5EF4-FFF2-40B4-BE49-F238E27FC236}">
                  <a16:creationId xmlns="" xmlns:a16="http://schemas.microsoft.com/office/drawing/2014/main" id="{A9D1139D-FE89-4CAE-9345-A4CA94370B48}"/>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52" name="TextBox 24">
              <a:extLst>
                <a:ext uri="{FF2B5EF4-FFF2-40B4-BE49-F238E27FC236}">
                  <a16:creationId xmlns="" xmlns:a16="http://schemas.microsoft.com/office/drawing/2014/main" id="{4CFC5089-AEC7-4513-AC9F-786DBC7D0ACC}"/>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53" name="Straight Arrow Connector 3">
              <a:extLst>
                <a:ext uri="{FF2B5EF4-FFF2-40B4-BE49-F238E27FC236}">
                  <a16:creationId xmlns="" xmlns:a16="http://schemas.microsoft.com/office/drawing/2014/main" id="{844BE360-8A41-4451-BC46-3FCCEC4BB20C}"/>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4" name="TextBox 24">
              <a:extLst>
                <a:ext uri="{FF2B5EF4-FFF2-40B4-BE49-F238E27FC236}">
                  <a16:creationId xmlns="" xmlns:a16="http://schemas.microsoft.com/office/drawing/2014/main" id="{11793508-66E4-4E3E-9EE9-C509C2768833}"/>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55" name="Straight Arrow Connector 3">
              <a:extLst>
                <a:ext uri="{FF2B5EF4-FFF2-40B4-BE49-F238E27FC236}">
                  <a16:creationId xmlns="" xmlns:a16="http://schemas.microsoft.com/office/drawing/2014/main" id="{997DCE59-A13A-43DF-BC46-6225865722BA}"/>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 xmlns:a16="http://schemas.microsoft.com/office/drawing/2014/main" id="{B1DEE07B-1DB7-4354-9619-816A12E3B059}"/>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57" name="Straight Arrow Connector 3">
              <a:extLst>
                <a:ext uri="{FF2B5EF4-FFF2-40B4-BE49-F238E27FC236}">
                  <a16:creationId xmlns="" xmlns:a16="http://schemas.microsoft.com/office/drawing/2014/main" id="{31BDB495-18D8-48ED-95CF-B7C6F4FE2C8B}"/>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 xmlns:a16="http://schemas.microsoft.com/office/drawing/2014/main" id="{66C199AE-A208-4097-B12D-C5188B6F48AA}"/>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59" name="TextBox 26">
              <a:extLst>
                <a:ext uri="{FF2B5EF4-FFF2-40B4-BE49-F238E27FC236}">
                  <a16:creationId xmlns="" xmlns:a16="http://schemas.microsoft.com/office/drawing/2014/main" id="{E7E311DF-B581-45A7-9038-CCB461390487}"/>
                </a:ext>
              </a:extLst>
            </p:cNvPr>
            <p:cNvSpPr txBox="1"/>
            <p:nvPr/>
          </p:nvSpPr>
          <p:spPr>
            <a:xfrm>
              <a:off x="6272834" y="6124837"/>
              <a:ext cx="809645" cy="246221"/>
            </a:xfrm>
            <a:prstGeom prst="rect">
              <a:avLst/>
            </a:prstGeom>
          </p:spPr>
          <p:txBody>
            <a:bodyPr wrap="square" rtlCol="0">
              <a:spAutoFit/>
            </a:bodyPr>
            <a:lstStyle/>
            <a:p>
              <a:pPr algn="ctr"/>
              <a:r>
                <a:rPr lang="en-US" sz="1000" dirty="0">
                  <a:solidFill>
                    <a:srgbClr val="FF0000"/>
                  </a:solidFill>
                </a:rPr>
                <a:t>Fettling</a:t>
              </a:r>
            </a:p>
          </p:txBody>
        </p:sp>
        <p:cxnSp>
          <p:nvCxnSpPr>
            <p:cNvPr id="60" name="Straight Arrow Connector 3">
              <a:extLst>
                <a:ext uri="{FF2B5EF4-FFF2-40B4-BE49-F238E27FC236}">
                  <a16:creationId xmlns="" xmlns:a16="http://schemas.microsoft.com/office/drawing/2014/main" id="{6E2DABBF-0CD4-48D2-9994-6F807BFB28AB}"/>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1" name="TextBox 26">
              <a:extLst>
                <a:ext uri="{FF2B5EF4-FFF2-40B4-BE49-F238E27FC236}">
                  <a16:creationId xmlns="" xmlns:a16="http://schemas.microsoft.com/office/drawing/2014/main" id="{DA6FB7A9-EF0F-4390-A4DA-EB0BA0277754}"/>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62" name="Straight Arrow Connector 3">
              <a:extLst>
                <a:ext uri="{FF2B5EF4-FFF2-40B4-BE49-F238E27FC236}">
                  <a16:creationId xmlns="" xmlns:a16="http://schemas.microsoft.com/office/drawing/2014/main" id="{96D46F01-A139-4755-95A9-1C0455F39D11}"/>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3" name="TextBox 26">
              <a:extLst>
                <a:ext uri="{FF2B5EF4-FFF2-40B4-BE49-F238E27FC236}">
                  <a16:creationId xmlns="" xmlns:a16="http://schemas.microsoft.com/office/drawing/2014/main" id="{56AF0B60-898E-45C9-929B-E7EE2066A876}"/>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64" name="Straight Arrow Connector 3">
              <a:extLst>
                <a:ext uri="{FF2B5EF4-FFF2-40B4-BE49-F238E27FC236}">
                  <a16:creationId xmlns="" xmlns:a16="http://schemas.microsoft.com/office/drawing/2014/main" id="{33574B6D-A369-4077-B5D4-92DBBA11D93B}"/>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5" name="TextBox 26">
              <a:extLst>
                <a:ext uri="{FF2B5EF4-FFF2-40B4-BE49-F238E27FC236}">
                  <a16:creationId xmlns="" xmlns:a16="http://schemas.microsoft.com/office/drawing/2014/main" id="{34ABE391-D8DB-4428-8C0E-3CA005EDA4A6}"/>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66" name="Straight Arrow Connector 3">
              <a:extLst>
                <a:ext uri="{FF2B5EF4-FFF2-40B4-BE49-F238E27FC236}">
                  <a16:creationId xmlns="" xmlns:a16="http://schemas.microsoft.com/office/drawing/2014/main" id="{0983F155-F6A3-4820-AC27-BDC75565DECF}"/>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4694922" y="143219"/>
            <a:ext cx="1031051" cy="369332"/>
          </a:xfrm>
          <a:prstGeom prst="rect">
            <a:avLst/>
          </a:prstGeom>
          <a:noFill/>
        </p:spPr>
        <p:txBody>
          <a:bodyPr wrap="none" rtlCol="0">
            <a:spAutoFit/>
          </a:bodyPr>
          <a:lstStyle/>
          <a:p>
            <a:r>
              <a:rPr lang="en-US" dirty="0" smtClean="0"/>
              <a:t>Fig. </a:t>
            </a:r>
            <a:r>
              <a:rPr lang="en-US" dirty="0" smtClean="0"/>
              <a:t>1033</a:t>
            </a:r>
            <a:endParaRPr lang="en-US" dirty="0"/>
          </a:p>
        </p:txBody>
      </p:sp>
      <p:sp>
        <p:nvSpPr>
          <p:cNvPr id="4" name="TextBox 3"/>
          <p:cNvSpPr txBox="1"/>
          <p:nvPr/>
        </p:nvSpPr>
        <p:spPr>
          <a:xfrm>
            <a:off x="10004865" y="-163"/>
            <a:ext cx="797013" cy="369332"/>
          </a:xfrm>
          <a:prstGeom prst="rect">
            <a:avLst/>
          </a:prstGeom>
          <a:noFill/>
        </p:spPr>
        <p:txBody>
          <a:bodyPr wrap="none" rtlCol="0">
            <a:spAutoFit/>
          </a:bodyPr>
          <a:lstStyle/>
          <a:p>
            <a:r>
              <a:rPr lang="en-US" dirty="0" smtClean="0"/>
              <a:t>Fig. 22</a:t>
            </a:r>
            <a:endParaRPr lang="en-US" dirty="0"/>
          </a:p>
        </p:txBody>
      </p:sp>
    </p:spTree>
    <p:extLst>
      <p:ext uri="{BB962C8B-B14F-4D97-AF65-F5344CB8AC3E}">
        <p14:creationId xmlns:p14="http://schemas.microsoft.com/office/powerpoint/2010/main" val="53490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45462" y="172319"/>
            <a:ext cx="2784673" cy="369332"/>
          </a:xfrm>
          <a:prstGeom prst="rect">
            <a:avLst/>
          </a:prstGeom>
        </p:spPr>
        <p:txBody>
          <a:bodyPr wrap="square">
            <a:spAutoFit/>
          </a:bodyPr>
          <a:lstStyle/>
          <a:p>
            <a:r>
              <a:rPr lang="en-US" b="1" dirty="0"/>
              <a:t>Fabrication: Cast-in repairs</a:t>
            </a:r>
          </a:p>
        </p:txBody>
      </p:sp>
      <p:grpSp>
        <p:nvGrpSpPr>
          <p:cNvPr id="4" name="Group 3">
            <a:extLst>
              <a:ext uri="{FF2B5EF4-FFF2-40B4-BE49-F238E27FC236}">
                <a16:creationId xmlns="" xmlns:a16="http://schemas.microsoft.com/office/drawing/2014/main" id="{79F43A51-AF6B-48CE-BDD7-CB68DEFC4D27}"/>
              </a:ext>
            </a:extLst>
          </p:cNvPr>
          <p:cNvGrpSpPr/>
          <p:nvPr/>
        </p:nvGrpSpPr>
        <p:grpSpPr>
          <a:xfrm>
            <a:off x="8548080" y="283296"/>
            <a:ext cx="3043225" cy="3459320"/>
            <a:chOff x="1582918" y="543296"/>
            <a:chExt cx="3840346" cy="4365431"/>
          </a:xfrm>
        </p:grpSpPr>
        <p:pic>
          <p:nvPicPr>
            <p:cNvPr id="46" name="Picture 4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82918" y="543296"/>
              <a:ext cx="3840346" cy="4365431"/>
            </a:xfrm>
            <a:prstGeom prst="rect">
              <a:avLst/>
            </a:prstGeom>
          </p:spPr>
        </p:pic>
        <p:sp>
          <p:nvSpPr>
            <p:cNvPr id="35" name="Ellipse 35"/>
            <p:cNvSpPr/>
            <p:nvPr/>
          </p:nvSpPr>
          <p:spPr>
            <a:xfrm>
              <a:off x="2015928" y="1978664"/>
              <a:ext cx="3059655" cy="23941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 name="Group 1">
            <a:extLst>
              <a:ext uri="{FF2B5EF4-FFF2-40B4-BE49-F238E27FC236}">
                <a16:creationId xmlns="" xmlns:a16="http://schemas.microsoft.com/office/drawing/2014/main" id="{771942F6-5744-4005-980E-A22819960DB8}"/>
              </a:ext>
            </a:extLst>
          </p:cNvPr>
          <p:cNvGrpSpPr/>
          <p:nvPr/>
        </p:nvGrpSpPr>
        <p:grpSpPr>
          <a:xfrm>
            <a:off x="5262977" y="283296"/>
            <a:ext cx="3051592" cy="3459319"/>
            <a:chOff x="6096000" y="547616"/>
            <a:chExt cx="3850907" cy="4365431"/>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096000" y="547616"/>
              <a:ext cx="3850907" cy="4365431"/>
            </a:xfrm>
            <a:prstGeom prst="rect">
              <a:avLst/>
            </a:prstGeom>
          </p:spPr>
        </p:pic>
        <p:sp>
          <p:nvSpPr>
            <p:cNvPr id="32" name="Ellipse 35"/>
            <p:cNvSpPr/>
            <p:nvPr/>
          </p:nvSpPr>
          <p:spPr>
            <a:xfrm>
              <a:off x="6440557" y="2319131"/>
              <a:ext cx="2835426" cy="20537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6" name="Rectangle 15">
            <a:extLst>
              <a:ext uri="{FF2B5EF4-FFF2-40B4-BE49-F238E27FC236}">
                <a16:creationId xmlns="" xmlns:a16="http://schemas.microsoft.com/office/drawing/2014/main" id="{5A21C368-D8D2-42C3-900E-F3BF0E3F36A2}"/>
              </a:ext>
            </a:extLst>
          </p:cNvPr>
          <p:cNvSpPr/>
          <p:nvPr/>
        </p:nvSpPr>
        <p:spPr>
          <a:xfrm>
            <a:off x="145462" y="4033121"/>
            <a:ext cx="11901076" cy="1815882"/>
          </a:xfrm>
          <a:prstGeom prst="rect">
            <a:avLst/>
          </a:prstGeom>
        </p:spPr>
        <p:txBody>
          <a:bodyPr wrap="square">
            <a:spAutoFit/>
          </a:bodyPr>
          <a:lstStyle/>
          <a:p>
            <a:r>
              <a:rPr lang="en-US" sz="1600" dirty="0">
                <a:ea typeface="Calibri" panose="020F0502020204030204" pitchFamily="34" charset="0"/>
                <a:cs typeface="Times New Roman" panose="02020603050405020304" pitchFamily="18" charset="0"/>
              </a:rPr>
              <a:t>Imperfections and casting flaws seemed to have been an anticipated outcome for medieval metalworkers. And the replication experiment ended up with a few as well.  Theophilus suggests using a localized </a:t>
            </a:r>
            <a:r>
              <a:rPr lang="en-US" sz="1600" i="1" dirty="0">
                <a:ea typeface="Calibri" panose="020F0502020204030204" pitchFamily="34" charset="0"/>
                <a:cs typeface="Times New Roman" panose="02020603050405020304" pitchFamily="18" charset="0"/>
              </a:rPr>
              <a:t>lost-wax</a:t>
            </a:r>
            <a:r>
              <a:rPr lang="en-US" sz="1600" dirty="0">
                <a:ea typeface="Calibri" panose="020F0502020204030204" pitchFamily="34" charset="0"/>
                <a:cs typeface="Times New Roman" panose="02020603050405020304" pitchFamily="18" charset="0"/>
              </a:rPr>
              <a:t> process for making repairs. “[I]f there is any flaw, due to neglect or accident, [...] thin out that place by filing around it. Apply wax and likewise add clay on top and when it is dry, heat it, and so pour over it until the liquid bronze flows into that place and what you have poured on top adheres. If, when you examine it, it is not strong enough, solder with burnt wine-tone and the filings of mixed silver and copper as we have described above.”  </a:t>
            </a:r>
          </a:p>
          <a:p>
            <a:r>
              <a:rPr lang="en-US" sz="1600" dirty="0">
                <a:ea typeface="Calibri" panose="020F0502020204030204" pitchFamily="34" charset="0"/>
                <a:cs typeface="Times New Roman" panose="02020603050405020304" pitchFamily="18" charset="0"/>
              </a:rPr>
              <a:t>Many of the </a:t>
            </a:r>
            <a:r>
              <a:rPr lang="en-US" sz="1600" dirty="0" err="1">
                <a:ea typeface="Calibri" panose="020F0502020204030204" pitchFamily="34" charset="0"/>
                <a:cs typeface="Times New Roman" panose="02020603050405020304" pitchFamily="18" charset="0"/>
              </a:rPr>
              <a:t>aquamanilia</a:t>
            </a:r>
            <a:r>
              <a:rPr lang="en-US" sz="1600" dirty="0">
                <a:ea typeface="Calibri" panose="020F0502020204030204" pitchFamily="34" charset="0"/>
                <a:cs typeface="Times New Roman" panose="02020603050405020304" pitchFamily="18" charset="0"/>
              </a:rPr>
              <a:t> showed evidence of such “cast-in” repairs. The join lines are generally faint on the outer surface, but when used, the silver-gray solder is visible. And denser masses of metal that flowed into the hollowed core area are clearly defined in the X-rays. </a:t>
            </a:r>
          </a:p>
        </p:txBody>
      </p:sp>
      <p:pic>
        <p:nvPicPr>
          <p:cNvPr id="41" name="Picture 40">
            <a:extLst>
              <a:ext uri="{FF2B5EF4-FFF2-40B4-BE49-F238E27FC236}">
                <a16:creationId xmlns="" xmlns:a16="http://schemas.microsoft.com/office/drawing/2014/main" id="{036227AE-A3DA-4FF9-A8C4-CC1A4A61D5D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39907" y="711888"/>
            <a:ext cx="3040928" cy="3057776"/>
          </a:xfrm>
          <a:prstGeom prst="rect">
            <a:avLst/>
          </a:prstGeom>
        </p:spPr>
      </p:pic>
      <p:sp>
        <p:nvSpPr>
          <p:cNvPr id="42" name="Ellipse 35">
            <a:extLst>
              <a:ext uri="{FF2B5EF4-FFF2-40B4-BE49-F238E27FC236}">
                <a16:creationId xmlns="" xmlns:a16="http://schemas.microsoft.com/office/drawing/2014/main" id="{4DB3EC70-9E8E-4FB8-8F18-CEE69B2416D2}"/>
              </a:ext>
            </a:extLst>
          </p:cNvPr>
          <p:cNvSpPr/>
          <p:nvPr/>
        </p:nvSpPr>
        <p:spPr>
          <a:xfrm rot="970643">
            <a:off x="2381073" y="1607909"/>
            <a:ext cx="2002127" cy="810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 42">
            <a:extLst>
              <a:ext uri="{FF2B5EF4-FFF2-40B4-BE49-F238E27FC236}">
                <a16:creationId xmlns="" xmlns:a16="http://schemas.microsoft.com/office/drawing/2014/main" id="{443AF8B6-C758-4DE5-9F6B-D37D958E451C}"/>
              </a:ext>
            </a:extLst>
          </p:cNvPr>
          <p:cNvGrpSpPr/>
          <p:nvPr/>
        </p:nvGrpSpPr>
        <p:grpSpPr>
          <a:xfrm>
            <a:off x="1066499" y="5765604"/>
            <a:ext cx="10167309" cy="907431"/>
            <a:chOff x="1583112" y="5879358"/>
            <a:chExt cx="10167309" cy="907431"/>
          </a:xfrm>
        </p:grpSpPr>
        <p:sp>
          <p:nvSpPr>
            <p:cNvPr id="44" name="Rectangle 43">
              <a:extLst>
                <a:ext uri="{FF2B5EF4-FFF2-40B4-BE49-F238E27FC236}">
                  <a16:creationId xmlns="" xmlns:a16="http://schemas.microsoft.com/office/drawing/2014/main" id="{D1C6545E-CF96-4E48-88AB-84995511C95D}"/>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15">
              <a:extLst>
                <a:ext uri="{FF2B5EF4-FFF2-40B4-BE49-F238E27FC236}">
                  <a16:creationId xmlns="" xmlns:a16="http://schemas.microsoft.com/office/drawing/2014/main" id="{BF7801FB-7E4B-461D-B026-9AC2D27178D3}"/>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21">
              <a:extLst>
                <a:ext uri="{FF2B5EF4-FFF2-40B4-BE49-F238E27FC236}">
                  <a16:creationId xmlns="" xmlns:a16="http://schemas.microsoft.com/office/drawing/2014/main" id="{04E4530A-889C-4F1C-992D-CC242EA03527}"/>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23">
              <a:extLst>
                <a:ext uri="{FF2B5EF4-FFF2-40B4-BE49-F238E27FC236}">
                  <a16:creationId xmlns="" xmlns:a16="http://schemas.microsoft.com/office/drawing/2014/main" id="{AB93BEBA-3F4F-408E-8A00-426CF5FEB91F}"/>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0" name="TextBox 24">
              <a:extLst>
                <a:ext uri="{FF2B5EF4-FFF2-40B4-BE49-F238E27FC236}">
                  <a16:creationId xmlns="" xmlns:a16="http://schemas.microsoft.com/office/drawing/2014/main" id="{EF2AB67E-A433-41D9-934D-5756221E1463}"/>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51" name="TextBox 26">
              <a:extLst>
                <a:ext uri="{FF2B5EF4-FFF2-40B4-BE49-F238E27FC236}">
                  <a16:creationId xmlns="" xmlns:a16="http://schemas.microsoft.com/office/drawing/2014/main" id="{9AF4DA62-166C-4B45-A56F-4586761541BF}"/>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52" name="TextBox 28">
              <a:extLst>
                <a:ext uri="{FF2B5EF4-FFF2-40B4-BE49-F238E27FC236}">
                  <a16:creationId xmlns="" xmlns:a16="http://schemas.microsoft.com/office/drawing/2014/main" id="{F4A2D56C-D0F6-411C-B678-34A93B7B9D29}"/>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53" name="TextBox 30">
              <a:extLst>
                <a:ext uri="{FF2B5EF4-FFF2-40B4-BE49-F238E27FC236}">
                  <a16:creationId xmlns="" xmlns:a16="http://schemas.microsoft.com/office/drawing/2014/main" id="{5B5BFE71-FCA7-4DE7-AEE4-C2512A597938}"/>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54" name="TextBox 32">
              <a:extLst>
                <a:ext uri="{FF2B5EF4-FFF2-40B4-BE49-F238E27FC236}">
                  <a16:creationId xmlns="" xmlns:a16="http://schemas.microsoft.com/office/drawing/2014/main" id="{38399F56-EA58-475B-B2E9-D59E0FDB6D56}"/>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55" name="Straight Arrow Connector 3">
              <a:extLst>
                <a:ext uri="{FF2B5EF4-FFF2-40B4-BE49-F238E27FC236}">
                  <a16:creationId xmlns="" xmlns:a16="http://schemas.microsoft.com/office/drawing/2014/main" id="{4E22656D-9DEC-4AA8-A461-2FD6324795FD}"/>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6" name="Straight Arrow Connector 23">
              <a:extLst>
                <a:ext uri="{FF2B5EF4-FFF2-40B4-BE49-F238E27FC236}">
                  <a16:creationId xmlns="" xmlns:a16="http://schemas.microsoft.com/office/drawing/2014/main" id="{19C7C7C5-309D-4EDC-9D9D-A55BAE3AD4BC}"/>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TextBox 30">
              <a:extLst>
                <a:ext uri="{FF2B5EF4-FFF2-40B4-BE49-F238E27FC236}">
                  <a16:creationId xmlns="" xmlns:a16="http://schemas.microsoft.com/office/drawing/2014/main" id="{E46921F9-3165-424F-9AA0-082534DC7A99}"/>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66" name="Straight Arrow Connector 3">
              <a:extLst>
                <a:ext uri="{FF2B5EF4-FFF2-40B4-BE49-F238E27FC236}">
                  <a16:creationId xmlns="" xmlns:a16="http://schemas.microsoft.com/office/drawing/2014/main" id="{C74F6B14-4933-4849-B131-AB62B1D465C6}"/>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7" name="Straight Arrow Connector 3">
              <a:extLst>
                <a:ext uri="{FF2B5EF4-FFF2-40B4-BE49-F238E27FC236}">
                  <a16:creationId xmlns="" xmlns:a16="http://schemas.microsoft.com/office/drawing/2014/main" id="{4B5A7055-FFD1-4A0A-9296-00FC66AE0AF5}"/>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0" name="Straight Arrow Connector 3">
              <a:extLst>
                <a:ext uri="{FF2B5EF4-FFF2-40B4-BE49-F238E27FC236}">
                  <a16:creationId xmlns="" xmlns:a16="http://schemas.microsoft.com/office/drawing/2014/main" id="{4C4876C0-6BF3-48C6-9AE5-748D1B005400}"/>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 xmlns:a16="http://schemas.microsoft.com/office/drawing/2014/main" id="{6BABEF7E-65A8-4316-8806-FE4C4AB998E7}"/>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75" name="Straight Arrow Connector 15">
              <a:extLst>
                <a:ext uri="{FF2B5EF4-FFF2-40B4-BE49-F238E27FC236}">
                  <a16:creationId xmlns="" xmlns:a16="http://schemas.microsoft.com/office/drawing/2014/main" id="{82DCCBF8-C480-404B-8891-B3C600E8D3E8}"/>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6" name="TextBox 24">
              <a:extLst>
                <a:ext uri="{FF2B5EF4-FFF2-40B4-BE49-F238E27FC236}">
                  <a16:creationId xmlns="" xmlns:a16="http://schemas.microsoft.com/office/drawing/2014/main" id="{E66E3176-9879-4303-8270-E47934F4E2F8}"/>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77" name="TextBox 24">
              <a:extLst>
                <a:ext uri="{FF2B5EF4-FFF2-40B4-BE49-F238E27FC236}">
                  <a16:creationId xmlns="" xmlns:a16="http://schemas.microsoft.com/office/drawing/2014/main" id="{9F0DC3D3-0B84-4FB5-9C39-6FAB03FB5AE9}"/>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78" name="Straight Arrow Connector 3">
              <a:extLst>
                <a:ext uri="{FF2B5EF4-FFF2-40B4-BE49-F238E27FC236}">
                  <a16:creationId xmlns="" xmlns:a16="http://schemas.microsoft.com/office/drawing/2014/main" id="{39784808-69AD-4A3D-B96B-5F3C1817D62E}"/>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9" name="TextBox 24">
              <a:extLst>
                <a:ext uri="{FF2B5EF4-FFF2-40B4-BE49-F238E27FC236}">
                  <a16:creationId xmlns="" xmlns:a16="http://schemas.microsoft.com/office/drawing/2014/main" id="{4EF1B4D1-60DC-44A3-8019-D58B274010E7}"/>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80" name="Straight Arrow Connector 3">
              <a:extLst>
                <a:ext uri="{FF2B5EF4-FFF2-40B4-BE49-F238E27FC236}">
                  <a16:creationId xmlns="" xmlns:a16="http://schemas.microsoft.com/office/drawing/2014/main" id="{B91E33E4-C973-4793-8F77-B3FE989BF93F}"/>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 xmlns:a16="http://schemas.microsoft.com/office/drawing/2014/main" id="{73AE0142-4D0A-4BD8-B6FA-1CE331A6285F}"/>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82" name="Straight Arrow Connector 3">
              <a:extLst>
                <a:ext uri="{FF2B5EF4-FFF2-40B4-BE49-F238E27FC236}">
                  <a16:creationId xmlns="" xmlns:a16="http://schemas.microsoft.com/office/drawing/2014/main" id="{D786F59A-DF78-456C-B02A-CB146B06FC85}"/>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 xmlns:a16="http://schemas.microsoft.com/office/drawing/2014/main" id="{FF65F0A4-78D5-4A54-B71B-56DDB42906EC}"/>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84" name="TextBox 26">
              <a:extLst>
                <a:ext uri="{FF2B5EF4-FFF2-40B4-BE49-F238E27FC236}">
                  <a16:creationId xmlns="" xmlns:a16="http://schemas.microsoft.com/office/drawing/2014/main" id="{F9693E03-44B7-49FD-91FE-8207AC300477}"/>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85" name="Straight Arrow Connector 3">
              <a:extLst>
                <a:ext uri="{FF2B5EF4-FFF2-40B4-BE49-F238E27FC236}">
                  <a16:creationId xmlns="" xmlns:a16="http://schemas.microsoft.com/office/drawing/2014/main" id="{2C02AB18-DD4B-4825-8EDE-16AEF6715F32}"/>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6" name="TextBox 26">
              <a:extLst>
                <a:ext uri="{FF2B5EF4-FFF2-40B4-BE49-F238E27FC236}">
                  <a16:creationId xmlns="" xmlns:a16="http://schemas.microsoft.com/office/drawing/2014/main" id="{E60B8B4C-CEE1-45EE-BBE4-55A72B224140}"/>
                </a:ext>
              </a:extLst>
            </p:cNvPr>
            <p:cNvSpPr txBox="1"/>
            <p:nvPr/>
          </p:nvSpPr>
          <p:spPr>
            <a:xfrm>
              <a:off x="6826142" y="6128530"/>
              <a:ext cx="809645" cy="246221"/>
            </a:xfrm>
            <a:prstGeom prst="rect">
              <a:avLst/>
            </a:prstGeom>
          </p:spPr>
          <p:txBody>
            <a:bodyPr wrap="square" rtlCol="0">
              <a:spAutoFit/>
            </a:bodyPr>
            <a:lstStyle/>
            <a:p>
              <a:pPr algn="ctr"/>
              <a:r>
                <a:rPr lang="en-US" sz="1000" dirty="0">
                  <a:solidFill>
                    <a:srgbClr val="FF0000"/>
                  </a:solidFill>
                </a:rPr>
                <a:t>Repairs</a:t>
              </a:r>
            </a:p>
          </p:txBody>
        </p:sp>
        <p:cxnSp>
          <p:nvCxnSpPr>
            <p:cNvPr id="87" name="Straight Arrow Connector 3">
              <a:extLst>
                <a:ext uri="{FF2B5EF4-FFF2-40B4-BE49-F238E27FC236}">
                  <a16:creationId xmlns="" xmlns:a16="http://schemas.microsoft.com/office/drawing/2014/main" id="{C07E7611-7232-4B5E-B482-EE0E8A8C3567}"/>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8" name="TextBox 26">
              <a:extLst>
                <a:ext uri="{FF2B5EF4-FFF2-40B4-BE49-F238E27FC236}">
                  <a16:creationId xmlns="" xmlns:a16="http://schemas.microsoft.com/office/drawing/2014/main" id="{8D519F34-574F-484E-8A99-36E7DEC77127}"/>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89" name="Straight Arrow Connector 3">
              <a:extLst>
                <a:ext uri="{FF2B5EF4-FFF2-40B4-BE49-F238E27FC236}">
                  <a16:creationId xmlns="" xmlns:a16="http://schemas.microsoft.com/office/drawing/2014/main" id="{D3425AB2-6389-4FA0-84C1-0191F54AF28B}"/>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0" name="TextBox 26">
              <a:extLst>
                <a:ext uri="{FF2B5EF4-FFF2-40B4-BE49-F238E27FC236}">
                  <a16:creationId xmlns="" xmlns:a16="http://schemas.microsoft.com/office/drawing/2014/main" id="{F8D72D1C-A0E9-48A2-951A-5CD90C98D8D2}"/>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91" name="Straight Arrow Connector 3">
              <a:extLst>
                <a:ext uri="{FF2B5EF4-FFF2-40B4-BE49-F238E27FC236}">
                  <a16:creationId xmlns="" xmlns:a16="http://schemas.microsoft.com/office/drawing/2014/main" id="{3AB53AEE-DE42-40B7-BF78-5E3E6A4C6A10}"/>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5" name="TextBox 4"/>
          <p:cNvSpPr txBox="1"/>
          <p:nvPr/>
        </p:nvSpPr>
        <p:spPr>
          <a:xfrm>
            <a:off x="3194853" y="388560"/>
            <a:ext cx="1031051" cy="369332"/>
          </a:xfrm>
          <a:prstGeom prst="rect">
            <a:avLst/>
          </a:prstGeom>
          <a:noFill/>
        </p:spPr>
        <p:txBody>
          <a:bodyPr wrap="none" rtlCol="0">
            <a:spAutoFit/>
          </a:bodyPr>
          <a:lstStyle/>
          <a:p>
            <a:r>
              <a:rPr lang="en-US" dirty="0" smtClean="0"/>
              <a:t>Fig. </a:t>
            </a:r>
            <a:r>
              <a:rPr lang="en-US" dirty="0" smtClean="0"/>
              <a:t>1034</a:t>
            </a:r>
            <a:endParaRPr lang="en-US" dirty="0"/>
          </a:p>
        </p:txBody>
      </p:sp>
      <p:sp>
        <p:nvSpPr>
          <p:cNvPr id="6" name="TextBox 5"/>
          <p:cNvSpPr txBox="1"/>
          <p:nvPr/>
        </p:nvSpPr>
        <p:spPr>
          <a:xfrm>
            <a:off x="6456249" y="-21671"/>
            <a:ext cx="1031051" cy="369332"/>
          </a:xfrm>
          <a:prstGeom prst="rect">
            <a:avLst/>
          </a:prstGeom>
          <a:noFill/>
        </p:spPr>
        <p:txBody>
          <a:bodyPr wrap="none" rtlCol="0">
            <a:spAutoFit/>
          </a:bodyPr>
          <a:lstStyle/>
          <a:p>
            <a:r>
              <a:rPr lang="en-US" dirty="0" smtClean="0"/>
              <a:t>Fig. </a:t>
            </a:r>
            <a:r>
              <a:rPr lang="en-US" dirty="0" smtClean="0"/>
              <a:t>1035</a:t>
            </a:r>
            <a:endParaRPr lang="en-US" dirty="0"/>
          </a:p>
        </p:txBody>
      </p:sp>
      <p:sp>
        <p:nvSpPr>
          <p:cNvPr id="7" name="TextBox 6"/>
          <p:cNvSpPr txBox="1"/>
          <p:nvPr/>
        </p:nvSpPr>
        <p:spPr>
          <a:xfrm>
            <a:off x="9759197" y="-33098"/>
            <a:ext cx="1031051" cy="369332"/>
          </a:xfrm>
          <a:prstGeom prst="rect">
            <a:avLst/>
          </a:prstGeom>
          <a:noFill/>
        </p:spPr>
        <p:txBody>
          <a:bodyPr wrap="none" rtlCol="0">
            <a:spAutoFit/>
          </a:bodyPr>
          <a:lstStyle/>
          <a:p>
            <a:r>
              <a:rPr lang="en-US" dirty="0" smtClean="0"/>
              <a:t>Fig. </a:t>
            </a:r>
            <a:r>
              <a:rPr lang="en-US" dirty="0" smtClean="0"/>
              <a:t>1025</a:t>
            </a:r>
            <a:endParaRPr lang="en-US" dirty="0" smtClean="0"/>
          </a:p>
        </p:txBody>
      </p:sp>
    </p:spTree>
    <p:extLst>
      <p:ext uri="{BB962C8B-B14F-4D97-AF65-F5344CB8AC3E}">
        <p14:creationId xmlns:p14="http://schemas.microsoft.com/office/powerpoint/2010/main" val="2057577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9726618B-BD19-4569-8710-4253B5155B4F}"/>
              </a:ext>
            </a:extLst>
          </p:cNvPr>
          <p:cNvGrpSpPr/>
          <p:nvPr/>
        </p:nvGrpSpPr>
        <p:grpSpPr>
          <a:xfrm>
            <a:off x="1058899" y="776212"/>
            <a:ext cx="9801438" cy="3665159"/>
            <a:chOff x="421427" y="776212"/>
            <a:chExt cx="11419413" cy="4270186"/>
          </a:xfrm>
        </p:grpSpPr>
        <p:sp>
          <p:nvSpPr>
            <p:cNvPr id="41" name="Ellipse 35"/>
            <p:cNvSpPr/>
            <p:nvPr/>
          </p:nvSpPr>
          <p:spPr>
            <a:xfrm>
              <a:off x="3813141" y="2815278"/>
              <a:ext cx="386191"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8"/>
            <p:cNvSpPr txBox="1"/>
            <p:nvPr/>
          </p:nvSpPr>
          <p:spPr>
            <a:xfrm>
              <a:off x="5622888" y="4121702"/>
              <a:ext cx="1168592" cy="246221"/>
            </a:xfrm>
            <a:prstGeom prst="rect">
              <a:avLst/>
            </a:prstGeom>
            <a:noFill/>
            <a:ln>
              <a:solidFill>
                <a:srgbClr val="FF0000"/>
              </a:solidFill>
            </a:ln>
          </p:spPr>
          <p:txBody>
            <a:bodyPr wrap="square" rtlCol="0">
              <a:spAutoFit/>
            </a:bodyPr>
            <a:lstStyle/>
            <a:p>
              <a:r>
                <a:rPr lang="fr-FR" sz="1000" dirty="0"/>
                <a:t>Round </a:t>
              </a:r>
              <a:r>
                <a:rPr lang="fr-FR" sz="1000" dirty="0" err="1"/>
                <a:t>core</a:t>
              </a:r>
              <a:r>
                <a:rPr lang="fr-FR" sz="1000" dirty="0"/>
                <a:t> plugs</a:t>
              </a: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0323" y="776212"/>
              <a:ext cx="4810517" cy="4268604"/>
            </a:xfrm>
            <a:prstGeom prst="rect">
              <a:avLst/>
            </a:prstGeom>
          </p:spPr>
        </p:pic>
        <p:cxnSp>
          <p:nvCxnSpPr>
            <p:cNvPr id="31" name="Connecteur droit 41"/>
            <p:cNvCxnSpPr/>
            <p:nvPr/>
          </p:nvCxnSpPr>
          <p:spPr>
            <a:xfrm flipV="1">
              <a:off x="6886194" y="3406140"/>
              <a:ext cx="3184615" cy="8386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1427" y="784163"/>
              <a:ext cx="4962618" cy="4262235"/>
            </a:xfrm>
            <a:prstGeom prst="rect">
              <a:avLst/>
            </a:prstGeom>
          </p:spPr>
        </p:pic>
        <p:cxnSp>
          <p:nvCxnSpPr>
            <p:cNvPr id="38" name="Connecteur droit 41"/>
            <p:cNvCxnSpPr>
              <a:endCxn id="35" idx="6"/>
            </p:cNvCxnSpPr>
            <p:nvPr/>
          </p:nvCxnSpPr>
          <p:spPr>
            <a:xfrm flipH="1" flipV="1">
              <a:off x="2734961" y="3682275"/>
              <a:ext cx="2793213" cy="5625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Ellipse 35"/>
            <p:cNvSpPr/>
            <p:nvPr/>
          </p:nvSpPr>
          <p:spPr>
            <a:xfrm>
              <a:off x="2360150" y="3502255"/>
              <a:ext cx="374811"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5"/>
            <p:cNvSpPr/>
            <p:nvPr/>
          </p:nvSpPr>
          <p:spPr>
            <a:xfrm>
              <a:off x="8164666" y="1344970"/>
              <a:ext cx="627670" cy="6400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35"/>
            <p:cNvSpPr/>
            <p:nvPr/>
          </p:nvSpPr>
          <p:spPr>
            <a:xfrm>
              <a:off x="7937114" y="2886851"/>
              <a:ext cx="627670" cy="6400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Ellipse 35"/>
            <p:cNvSpPr/>
            <p:nvPr/>
          </p:nvSpPr>
          <p:spPr>
            <a:xfrm>
              <a:off x="10070810" y="2960370"/>
              <a:ext cx="627670" cy="6400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5" name="Connecteur droit 41"/>
            <p:cNvCxnSpPr>
              <a:endCxn id="60" idx="3"/>
            </p:cNvCxnSpPr>
            <p:nvPr/>
          </p:nvCxnSpPr>
          <p:spPr>
            <a:xfrm flipV="1">
              <a:off x="6885078" y="3433193"/>
              <a:ext cx="1143956" cy="7233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Connecteur droit 41"/>
            <p:cNvCxnSpPr/>
            <p:nvPr/>
          </p:nvCxnSpPr>
          <p:spPr>
            <a:xfrm flipV="1">
              <a:off x="6886193" y="2016613"/>
              <a:ext cx="1364756" cy="20790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 xmlns:a16="http://schemas.microsoft.com/office/drawing/2014/main" id="{6EDC485F-A2B4-42E3-9A01-E665C218AA17}"/>
              </a:ext>
            </a:extLst>
          </p:cNvPr>
          <p:cNvSpPr/>
          <p:nvPr/>
        </p:nvSpPr>
        <p:spPr>
          <a:xfrm>
            <a:off x="279055" y="4554357"/>
            <a:ext cx="10854046" cy="1077218"/>
          </a:xfrm>
          <a:prstGeom prst="rect">
            <a:avLst/>
          </a:prstGeom>
        </p:spPr>
        <p:txBody>
          <a:bodyPr wrap="square" anchor="t">
            <a:spAutoFit/>
          </a:bodyPr>
          <a:lstStyle/>
          <a:p>
            <a:r>
              <a:rPr lang="en-US" sz="1600" dirty="0"/>
              <a:t>Hammered-in copper-alloy plugs or patches were used on smaller flaws, and some of these were reinforced with solder as well. In late 14th-century </a:t>
            </a:r>
            <a:r>
              <a:rPr lang="en-US" sz="1600" dirty="0" err="1"/>
              <a:t>aquamanilia</a:t>
            </a:r>
            <a:r>
              <a:rPr lang="en-US" sz="1600" dirty="0"/>
              <a:t> from Nuremberg, all of the pins were removed after casting and the holes in the metal skin filed to receive a round plug that was a similar color to the body, so probably using metal cut from a sprue. </a:t>
            </a:r>
            <a:endParaRPr lang="fr-FR" sz="1600" dirty="0"/>
          </a:p>
          <a:p>
            <a:endParaRPr lang="en-US" sz="1600" dirty="0"/>
          </a:p>
        </p:txBody>
      </p:sp>
      <p:sp>
        <p:nvSpPr>
          <p:cNvPr id="5" name="Rectangle 4">
            <a:extLst>
              <a:ext uri="{FF2B5EF4-FFF2-40B4-BE49-F238E27FC236}">
                <a16:creationId xmlns="" xmlns:a16="http://schemas.microsoft.com/office/drawing/2014/main" id="{3160D584-EFAA-4A3D-AF3C-D15D9FB99C2F}"/>
              </a:ext>
            </a:extLst>
          </p:cNvPr>
          <p:cNvSpPr/>
          <p:nvPr/>
        </p:nvSpPr>
        <p:spPr>
          <a:xfrm>
            <a:off x="201942" y="222263"/>
            <a:ext cx="3069943" cy="369332"/>
          </a:xfrm>
          <a:prstGeom prst="rect">
            <a:avLst/>
          </a:prstGeom>
        </p:spPr>
        <p:txBody>
          <a:bodyPr wrap="none">
            <a:spAutoFit/>
          </a:bodyPr>
          <a:lstStyle/>
          <a:p>
            <a:r>
              <a:rPr lang="en-US"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Fabrication: Patches and plugs</a:t>
            </a:r>
            <a:endParaRPr lang="en-US" dirty="0"/>
          </a:p>
        </p:txBody>
      </p:sp>
      <p:grpSp>
        <p:nvGrpSpPr>
          <p:cNvPr id="43" name="Group 42">
            <a:extLst>
              <a:ext uri="{FF2B5EF4-FFF2-40B4-BE49-F238E27FC236}">
                <a16:creationId xmlns="" xmlns:a16="http://schemas.microsoft.com/office/drawing/2014/main" id="{07F1499A-F3C6-4409-BCDA-862B2283DD7A}"/>
              </a:ext>
            </a:extLst>
          </p:cNvPr>
          <p:cNvGrpSpPr/>
          <p:nvPr/>
        </p:nvGrpSpPr>
        <p:grpSpPr>
          <a:xfrm>
            <a:off x="1066499" y="5765604"/>
            <a:ext cx="10167309" cy="907431"/>
            <a:chOff x="1583112" y="5879358"/>
            <a:chExt cx="10167309" cy="907431"/>
          </a:xfrm>
        </p:grpSpPr>
        <p:sp>
          <p:nvSpPr>
            <p:cNvPr id="44" name="Rectangle 43">
              <a:extLst>
                <a:ext uri="{FF2B5EF4-FFF2-40B4-BE49-F238E27FC236}">
                  <a16:creationId xmlns="" xmlns:a16="http://schemas.microsoft.com/office/drawing/2014/main" id="{DCF8EF36-1266-4DA4-8128-BC183F9EDF0E}"/>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15">
              <a:extLst>
                <a:ext uri="{FF2B5EF4-FFF2-40B4-BE49-F238E27FC236}">
                  <a16:creationId xmlns="" xmlns:a16="http://schemas.microsoft.com/office/drawing/2014/main" id="{97089549-FB8C-4C93-A470-1391CC9C320C}"/>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21">
              <a:extLst>
                <a:ext uri="{FF2B5EF4-FFF2-40B4-BE49-F238E27FC236}">
                  <a16:creationId xmlns="" xmlns:a16="http://schemas.microsoft.com/office/drawing/2014/main" id="{39158DA3-BF9E-480C-8609-E661AD4D2F54}"/>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23">
              <a:extLst>
                <a:ext uri="{FF2B5EF4-FFF2-40B4-BE49-F238E27FC236}">
                  <a16:creationId xmlns="" xmlns:a16="http://schemas.microsoft.com/office/drawing/2014/main" id="{8B55B580-241F-4EF0-A068-8A50965E673E}"/>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0" name="TextBox 24">
              <a:extLst>
                <a:ext uri="{FF2B5EF4-FFF2-40B4-BE49-F238E27FC236}">
                  <a16:creationId xmlns="" xmlns:a16="http://schemas.microsoft.com/office/drawing/2014/main" id="{19AEB65A-4712-4437-B817-B516B65152AA}"/>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51" name="TextBox 26">
              <a:extLst>
                <a:ext uri="{FF2B5EF4-FFF2-40B4-BE49-F238E27FC236}">
                  <a16:creationId xmlns="" xmlns:a16="http://schemas.microsoft.com/office/drawing/2014/main" id="{6B72BDAC-B098-4E31-A7A2-BB78255DE544}"/>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52" name="TextBox 28">
              <a:extLst>
                <a:ext uri="{FF2B5EF4-FFF2-40B4-BE49-F238E27FC236}">
                  <a16:creationId xmlns="" xmlns:a16="http://schemas.microsoft.com/office/drawing/2014/main" id="{E6FDAE7C-4D54-4E4A-ADF5-525211E1BD86}"/>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53" name="TextBox 30">
              <a:extLst>
                <a:ext uri="{FF2B5EF4-FFF2-40B4-BE49-F238E27FC236}">
                  <a16:creationId xmlns="" xmlns:a16="http://schemas.microsoft.com/office/drawing/2014/main" id="{653E9EEF-2857-45BB-B173-204B5841E7F2}"/>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54" name="TextBox 32">
              <a:extLst>
                <a:ext uri="{FF2B5EF4-FFF2-40B4-BE49-F238E27FC236}">
                  <a16:creationId xmlns="" xmlns:a16="http://schemas.microsoft.com/office/drawing/2014/main" id="{C82313CE-C96A-4811-BFC0-63B0B01F1B6B}"/>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55" name="Straight Arrow Connector 3">
              <a:extLst>
                <a:ext uri="{FF2B5EF4-FFF2-40B4-BE49-F238E27FC236}">
                  <a16:creationId xmlns="" xmlns:a16="http://schemas.microsoft.com/office/drawing/2014/main" id="{CADDFBEC-20DA-4CA3-93C6-2EE98ADCA9E7}"/>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6" name="Straight Arrow Connector 23">
              <a:extLst>
                <a:ext uri="{FF2B5EF4-FFF2-40B4-BE49-F238E27FC236}">
                  <a16:creationId xmlns="" xmlns:a16="http://schemas.microsoft.com/office/drawing/2014/main" id="{0F930ECA-BA3C-48A9-95B3-710C80F70AA5}"/>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7" name="TextBox 30">
              <a:extLst>
                <a:ext uri="{FF2B5EF4-FFF2-40B4-BE49-F238E27FC236}">
                  <a16:creationId xmlns="" xmlns:a16="http://schemas.microsoft.com/office/drawing/2014/main" id="{152C5EE0-5A97-4593-BE39-EB635CCCFA78}"/>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78" name="Straight Arrow Connector 3">
              <a:extLst>
                <a:ext uri="{FF2B5EF4-FFF2-40B4-BE49-F238E27FC236}">
                  <a16:creationId xmlns="" xmlns:a16="http://schemas.microsoft.com/office/drawing/2014/main" id="{4B88C73A-D529-4FD7-AB17-C8F547A24D54}"/>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3">
              <a:extLst>
                <a:ext uri="{FF2B5EF4-FFF2-40B4-BE49-F238E27FC236}">
                  <a16:creationId xmlns="" xmlns:a16="http://schemas.microsoft.com/office/drawing/2014/main" id="{03C4DFA9-8A5D-40AB-BB62-3B3F8E4D2486}"/>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3">
              <a:extLst>
                <a:ext uri="{FF2B5EF4-FFF2-40B4-BE49-F238E27FC236}">
                  <a16:creationId xmlns="" xmlns:a16="http://schemas.microsoft.com/office/drawing/2014/main" id="{08C8F7D6-C766-418B-BDDC-D4B936606148}"/>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 xmlns:a16="http://schemas.microsoft.com/office/drawing/2014/main" id="{40621F9D-16A2-4B75-AF14-88A4BCFEE5A6}"/>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82" name="Straight Arrow Connector 15">
              <a:extLst>
                <a:ext uri="{FF2B5EF4-FFF2-40B4-BE49-F238E27FC236}">
                  <a16:creationId xmlns="" xmlns:a16="http://schemas.microsoft.com/office/drawing/2014/main" id="{953D0AE9-D8DE-402C-8D45-D70FE93BFA15}"/>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3" name="TextBox 24">
              <a:extLst>
                <a:ext uri="{FF2B5EF4-FFF2-40B4-BE49-F238E27FC236}">
                  <a16:creationId xmlns="" xmlns:a16="http://schemas.microsoft.com/office/drawing/2014/main" id="{32C16407-AC65-4DE1-AE2C-CDD326D7B548}"/>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84" name="TextBox 24">
              <a:extLst>
                <a:ext uri="{FF2B5EF4-FFF2-40B4-BE49-F238E27FC236}">
                  <a16:creationId xmlns="" xmlns:a16="http://schemas.microsoft.com/office/drawing/2014/main" id="{51437656-7199-4481-91F1-1D857B918AA0}"/>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85" name="Straight Arrow Connector 3">
              <a:extLst>
                <a:ext uri="{FF2B5EF4-FFF2-40B4-BE49-F238E27FC236}">
                  <a16:creationId xmlns="" xmlns:a16="http://schemas.microsoft.com/office/drawing/2014/main" id="{1F251B2A-3AE0-40B1-AFCC-D4AD16B9CBC3}"/>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6" name="TextBox 24">
              <a:extLst>
                <a:ext uri="{FF2B5EF4-FFF2-40B4-BE49-F238E27FC236}">
                  <a16:creationId xmlns="" xmlns:a16="http://schemas.microsoft.com/office/drawing/2014/main" id="{4C8B7CF1-2675-47CE-91A6-0ED8DCE5D3AA}"/>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87" name="Straight Arrow Connector 3">
              <a:extLst>
                <a:ext uri="{FF2B5EF4-FFF2-40B4-BE49-F238E27FC236}">
                  <a16:creationId xmlns="" xmlns:a16="http://schemas.microsoft.com/office/drawing/2014/main" id="{B1F7C4D6-58ED-40EB-86E2-7E18DA205E86}"/>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 xmlns:a16="http://schemas.microsoft.com/office/drawing/2014/main" id="{7F752349-76CA-4ECA-9689-2994AEC5BCFA}"/>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89" name="Straight Arrow Connector 3">
              <a:extLst>
                <a:ext uri="{FF2B5EF4-FFF2-40B4-BE49-F238E27FC236}">
                  <a16:creationId xmlns="" xmlns:a16="http://schemas.microsoft.com/office/drawing/2014/main" id="{96824D6F-559E-491F-94BE-E0C091744FCE}"/>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 xmlns:a16="http://schemas.microsoft.com/office/drawing/2014/main" id="{F78BE9A0-0E29-4D45-AFDB-F85006878B75}"/>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91" name="TextBox 26">
              <a:extLst>
                <a:ext uri="{FF2B5EF4-FFF2-40B4-BE49-F238E27FC236}">
                  <a16:creationId xmlns="" xmlns:a16="http://schemas.microsoft.com/office/drawing/2014/main" id="{368A5E51-E0D7-4EE4-A3DF-6A1A3F55EB0E}"/>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92" name="Straight Arrow Connector 3">
              <a:extLst>
                <a:ext uri="{FF2B5EF4-FFF2-40B4-BE49-F238E27FC236}">
                  <a16:creationId xmlns="" xmlns:a16="http://schemas.microsoft.com/office/drawing/2014/main" id="{AFC0DF14-3D44-40F8-9273-B472A129B411}"/>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3" name="TextBox 26">
              <a:extLst>
                <a:ext uri="{FF2B5EF4-FFF2-40B4-BE49-F238E27FC236}">
                  <a16:creationId xmlns="" xmlns:a16="http://schemas.microsoft.com/office/drawing/2014/main" id="{4AA7651C-861B-40AB-A1A9-2202B1272055}"/>
                </a:ext>
              </a:extLst>
            </p:cNvPr>
            <p:cNvSpPr txBox="1"/>
            <p:nvPr/>
          </p:nvSpPr>
          <p:spPr>
            <a:xfrm>
              <a:off x="6826142" y="6128530"/>
              <a:ext cx="809645" cy="246221"/>
            </a:xfrm>
            <a:prstGeom prst="rect">
              <a:avLst/>
            </a:prstGeom>
          </p:spPr>
          <p:txBody>
            <a:bodyPr wrap="square" rtlCol="0">
              <a:spAutoFit/>
            </a:bodyPr>
            <a:lstStyle/>
            <a:p>
              <a:pPr algn="ctr"/>
              <a:r>
                <a:rPr lang="en-US" sz="1000" dirty="0">
                  <a:solidFill>
                    <a:srgbClr val="FF0000"/>
                  </a:solidFill>
                </a:rPr>
                <a:t>Repairs</a:t>
              </a:r>
            </a:p>
          </p:txBody>
        </p:sp>
        <p:cxnSp>
          <p:nvCxnSpPr>
            <p:cNvPr id="94" name="Straight Arrow Connector 3">
              <a:extLst>
                <a:ext uri="{FF2B5EF4-FFF2-40B4-BE49-F238E27FC236}">
                  <a16:creationId xmlns="" xmlns:a16="http://schemas.microsoft.com/office/drawing/2014/main" id="{81C35F22-CAAB-4557-A0FE-FA90E38AD076}"/>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5" name="TextBox 26">
              <a:extLst>
                <a:ext uri="{FF2B5EF4-FFF2-40B4-BE49-F238E27FC236}">
                  <a16:creationId xmlns="" xmlns:a16="http://schemas.microsoft.com/office/drawing/2014/main" id="{3975C82B-C465-4C69-9F6C-45A60898D9D9}"/>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96" name="Straight Arrow Connector 3">
              <a:extLst>
                <a:ext uri="{FF2B5EF4-FFF2-40B4-BE49-F238E27FC236}">
                  <a16:creationId xmlns="" xmlns:a16="http://schemas.microsoft.com/office/drawing/2014/main" id="{5DB5B732-7AB9-4965-B775-064C53E7D2F2}"/>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7" name="TextBox 26">
              <a:extLst>
                <a:ext uri="{FF2B5EF4-FFF2-40B4-BE49-F238E27FC236}">
                  <a16:creationId xmlns="" xmlns:a16="http://schemas.microsoft.com/office/drawing/2014/main" id="{CE742168-A2B0-49A5-8C7A-BB15C6D60CFA}"/>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98" name="Straight Arrow Connector 3">
              <a:extLst>
                <a:ext uri="{FF2B5EF4-FFF2-40B4-BE49-F238E27FC236}">
                  <a16:creationId xmlns="" xmlns:a16="http://schemas.microsoft.com/office/drawing/2014/main" id="{9C7A9273-EB2D-48E4-90D8-16585A3E44FF}"/>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2790133" y="480622"/>
            <a:ext cx="1031051" cy="369332"/>
          </a:xfrm>
          <a:prstGeom prst="rect">
            <a:avLst/>
          </a:prstGeom>
          <a:noFill/>
        </p:spPr>
        <p:txBody>
          <a:bodyPr wrap="none" rtlCol="0">
            <a:spAutoFit/>
          </a:bodyPr>
          <a:lstStyle/>
          <a:p>
            <a:r>
              <a:rPr lang="en-US" dirty="0" smtClean="0"/>
              <a:t>Fig. </a:t>
            </a:r>
            <a:r>
              <a:rPr lang="en-US" dirty="0" smtClean="0"/>
              <a:t>1036</a:t>
            </a:r>
            <a:endParaRPr lang="en-US" dirty="0"/>
          </a:p>
        </p:txBody>
      </p:sp>
      <p:sp>
        <p:nvSpPr>
          <p:cNvPr id="7" name="TextBox 6"/>
          <p:cNvSpPr txBox="1"/>
          <p:nvPr/>
        </p:nvSpPr>
        <p:spPr>
          <a:xfrm>
            <a:off x="8490019" y="472494"/>
            <a:ext cx="1031051" cy="369332"/>
          </a:xfrm>
          <a:prstGeom prst="rect">
            <a:avLst/>
          </a:prstGeom>
          <a:noFill/>
        </p:spPr>
        <p:txBody>
          <a:bodyPr wrap="none" rtlCol="0">
            <a:spAutoFit/>
          </a:bodyPr>
          <a:lstStyle/>
          <a:p>
            <a:r>
              <a:rPr lang="en-US" dirty="0" smtClean="0"/>
              <a:t>Fig. </a:t>
            </a:r>
            <a:r>
              <a:rPr lang="en-US" dirty="0" smtClean="0"/>
              <a:t>1018</a:t>
            </a:r>
            <a:endParaRPr lang="en-US" dirty="0"/>
          </a:p>
        </p:txBody>
      </p:sp>
    </p:spTree>
    <p:extLst>
      <p:ext uri="{BB962C8B-B14F-4D97-AF65-F5344CB8AC3E}">
        <p14:creationId xmlns:p14="http://schemas.microsoft.com/office/powerpoint/2010/main" val="91349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8594" y="141752"/>
            <a:ext cx="2157835" cy="369332"/>
          </a:xfrm>
          <a:prstGeom prst="rect">
            <a:avLst/>
          </a:prstGeom>
        </p:spPr>
        <p:txBody>
          <a:bodyPr wrap="none">
            <a:spAutoFit/>
          </a:bodyPr>
          <a:lstStyle/>
          <a:p>
            <a:r>
              <a:rPr lang="en-US" b="1" dirty="0"/>
              <a:t>Fabrication: Chasing</a:t>
            </a:r>
          </a:p>
        </p:txBody>
      </p:sp>
      <p:pic>
        <p:nvPicPr>
          <p:cNvPr id="52" name="Picture 5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056705" y="3600857"/>
            <a:ext cx="2202313" cy="1934365"/>
          </a:xfrm>
          <a:prstGeom prst="rect">
            <a:avLst/>
          </a:prstGeom>
        </p:spPr>
      </p:pic>
      <p:sp>
        <p:nvSpPr>
          <p:cNvPr id="3" name="Rectangle 2">
            <a:extLst>
              <a:ext uri="{FF2B5EF4-FFF2-40B4-BE49-F238E27FC236}">
                <a16:creationId xmlns="" xmlns:a16="http://schemas.microsoft.com/office/drawing/2014/main" id="{E8884CFF-B98D-44AB-848E-663C551891AA}"/>
              </a:ext>
            </a:extLst>
          </p:cNvPr>
          <p:cNvSpPr/>
          <p:nvPr/>
        </p:nvSpPr>
        <p:spPr>
          <a:xfrm>
            <a:off x="5229" y="3367302"/>
            <a:ext cx="7030886" cy="2554545"/>
          </a:xfrm>
          <a:prstGeom prst="rect">
            <a:avLst/>
          </a:prstGeom>
        </p:spPr>
        <p:txBody>
          <a:bodyPr wrap="square">
            <a:spAutoFit/>
          </a:bodyPr>
          <a:lstStyle/>
          <a:p>
            <a:r>
              <a:rPr lang="en-US" sz="1600" i="1" dirty="0">
                <a:latin typeface="Calibri" panose="020F0502020204030204" pitchFamily="34" charset="0"/>
                <a:ea typeface="Calibri" panose="020F0502020204030204" pitchFamily="34" charset="0"/>
                <a:cs typeface="Times New Roman" panose="02020603050405020304" pitchFamily="18" charset="0"/>
              </a:rPr>
              <a:t>Chasing</a:t>
            </a:r>
            <a:r>
              <a:rPr lang="en-US" sz="1600" dirty="0">
                <a:latin typeface="Calibri" panose="020F0502020204030204" pitchFamily="34" charset="0"/>
                <a:ea typeface="Calibri" panose="020F0502020204030204" pitchFamily="34" charset="0"/>
                <a:cs typeface="Times New Roman" panose="02020603050405020304" pitchFamily="18" charset="0"/>
              </a:rPr>
              <a:t> required the use of a variety of tools to reduce marks from </a:t>
            </a:r>
            <a:r>
              <a:rPr lang="en-US" sz="1600" i="1" dirty="0">
                <a:latin typeface="Calibri" panose="020F0502020204030204" pitchFamily="34" charset="0"/>
                <a:ea typeface="Calibri" panose="020F0502020204030204" pitchFamily="34" charset="0"/>
                <a:cs typeface="Times New Roman" panose="02020603050405020304" pitchFamily="18" charset="0"/>
              </a:rPr>
              <a:t>fettling, </a:t>
            </a:r>
            <a:r>
              <a:rPr lang="en-US" sz="1600" dirty="0">
                <a:latin typeface="Calibri" panose="020F0502020204030204" pitchFamily="34" charset="0"/>
                <a:ea typeface="Calibri" panose="020F0502020204030204" pitchFamily="34" charset="0"/>
                <a:cs typeface="Times New Roman" panose="02020603050405020304" pitchFamily="18" charset="0"/>
              </a:rPr>
              <a:t>close-up surface porosity and small blemishes, and reinforce or even introduce decorative details. While the vessels’ surfaces have been worn by use over the centuries, they still preserve many clear marks of the tools used, including files, claw chisels, punches, scrapers, drills, burnishers and abrasives. And there is a definite echo of Theophilus’ prescription that “you first file over all the grounds with various files [...] then engrave with the engraving tools and scrape with scrapers. Finally, [...] clean [...] all over with sand and with sticks slightly rushed at the top [...].” A couple of the </a:t>
            </a:r>
            <a:r>
              <a:rPr lang="en-US" sz="1600" dirty="0" err="1">
                <a:latin typeface="Calibri" panose="020F0502020204030204" pitchFamily="34" charset="0"/>
                <a:ea typeface="Calibri" panose="020F0502020204030204" pitchFamily="34" charset="0"/>
                <a:cs typeface="Times New Roman" panose="02020603050405020304" pitchFamily="18" charset="0"/>
              </a:rPr>
              <a:t>aquaminilia’s</a:t>
            </a:r>
            <a:r>
              <a:rPr lang="en-US" sz="1600" dirty="0">
                <a:latin typeface="Calibri" panose="020F0502020204030204" pitchFamily="34" charset="0"/>
                <a:ea typeface="Calibri" panose="020F0502020204030204" pitchFamily="34" charset="0"/>
                <a:cs typeface="Times New Roman" panose="02020603050405020304" pitchFamily="18" charset="0"/>
              </a:rPr>
              <a:t> eyes are further embellished with inlaid colored glass pupils. Few of the vessels, however, were gilded.</a:t>
            </a:r>
          </a:p>
        </p:txBody>
      </p:sp>
      <p:sp>
        <p:nvSpPr>
          <p:cNvPr id="7" name="Rectangle 6">
            <a:extLst>
              <a:ext uri="{FF2B5EF4-FFF2-40B4-BE49-F238E27FC236}">
                <a16:creationId xmlns="" xmlns:a16="http://schemas.microsoft.com/office/drawing/2014/main" id="{D37D85AA-5C4A-48C8-AD0C-C411D96B4EC2}"/>
              </a:ext>
            </a:extLst>
          </p:cNvPr>
          <p:cNvSpPr/>
          <p:nvPr/>
        </p:nvSpPr>
        <p:spPr>
          <a:xfrm>
            <a:off x="235915" y="724764"/>
            <a:ext cx="3456607" cy="238691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FF0000"/>
                </a:solidFill>
              </a:rPr>
              <a:t>Video of chasing</a:t>
            </a:r>
          </a:p>
        </p:txBody>
      </p:sp>
      <p:pic>
        <p:nvPicPr>
          <p:cNvPr id="43" name="Picture 42">
            <a:extLst>
              <a:ext uri="{FF2B5EF4-FFF2-40B4-BE49-F238E27FC236}">
                <a16:creationId xmlns="" xmlns:a16="http://schemas.microsoft.com/office/drawing/2014/main" id="{DDCDD25A-29A3-4868-B39F-D2298BCE632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62098" t="11772" r="8821" b="62237"/>
          <a:stretch/>
        </p:blipFill>
        <p:spPr>
          <a:xfrm>
            <a:off x="9567306" y="3619803"/>
            <a:ext cx="2062862" cy="1852075"/>
          </a:xfrm>
          <a:prstGeom prst="rect">
            <a:avLst/>
          </a:prstGeom>
          <a:ln>
            <a:solidFill>
              <a:schemeClr val="accent1"/>
            </a:solidFill>
          </a:ln>
        </p:spPr>
      </p:pic>
      <p:grpSp>
        <p:nvGrpSpPr>
          <p:cNvPr id="44" name="Group 43">
            <a:extLst>
              <a:ext uri="{FF2B5EF4-FFF2-40B4-BE49-F238E27FC236}">
                <a16:creationId xmlns="" xmlns:a16="http://schemas.microsoft.com/office/drawing/2014/main" id="{3F55BB2B-41D4-4560-956D-BEB1B534A2E8}"/>
              </a:ext>
            </a:extLst>
          </p:cNvPr>
          <p:cNvGrpSpPr/>
          <p:nvPr/>
        </p:nvGrpSpPr>
        <p:grpSpPr>
          <a:xfrm>
            <a:off x="1066499" y="5765604"/>
            <a:ext cx="10167309" cy="907431"/>
            <a:chOff x="1583112" y="5879358"/>
            <a:chExt cx="10167309" cy="907431"/>
          </a:xfrm>
        </p:grpSpPr>
        <p:sp>
          <p:nvSpPr>
            <p:cNvPr id="45" name="Rectangle 44">
              <a:extLst>
                <a:ext uri="{FF2B5EF4-FFF2-40B4-BE49-F238E27FC236}">
                  <a16:creationId xmlns="" xmlns:a16="http://schemas.microsoft.com/office/drawing/2014/main" id="{E927B7BB-6DD4-4C73-AFE7-28D79DE24326}"/>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Arrow Connector 15">
              <a:extLst>
                <a:ext uri="{FF2B5EF4-FFF2-40B4-BE49-F238E27FC236}">
                  <a16:creationId xmlns="" xmlns:a16="http://schemas.microsoft.com/office/drawing/2014/main" id="{BE25F8C2-7CD6-4E5C-A212-1DA5937B80C6}"/>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21">
              <a:extLst>
                <a:ext uri="{FF2B5EF4-FFF2-40B4-BE49-F238E27FC236}">
                  <a16:creationId xmlns="" xmlns:a16="http://schemas.microsoft.com/office/drawing/2014/main" id="{A178C717-9360-428B-9166-1CE5C39264F5}"/>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23">
              <a:extLst>
                <a:ext uri="{FF2B5EF4-FFF2-40B4-BE49-F238E27FC236}">
                  <a16:creationId xmlns="" xmlns:a16="http://schemas.microsoft.com/office/drawing/2014/main" id="{A3D6F0CB-F604-4D3C-82AF-FD0B261F301A}"/>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3" name="TextBox 24">
              <a:extLst>
                <a:ext uri="{FF2B5EF4-FFF2-40B4-BE49-F238E27FC236}">
                  <a16:creationId xmlns="" xmlns:a16="http://schemas.microsoft.com/office/drawing/2014/main" id="{039C2AEA-3E83-4328-8819-0457989D554C}"/>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54" name="TextBox 26">
              <a:extLst>
                <a:ext uri="{FF2B5EF4-FFF2-40B4-BE49-F238E27FC236}">
                  <a16:creationId xmlns="" xmlns:a16="http://schemas.microsoft.com/office/drawing/2014/main" id="{4A698358-2E9F-4FE2-80AE-15EC38FD834A}"/>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55" name="TextBox 28">
              <a:extLst>
                <a:ext uri="{FF2B5EF4-FFF2-40B4-BE49-F238E27FC236}">
                  <a16:creationId xmlns="" xmlns:a16="http://schemas.microsoft.com/office/drawing/2014/main" id="{FEA1CD7D-453A-47D9-A0DE-7BEFDD98117D}"/>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57" name="TextBox 30">
              <a:extLst>
                <a:ext uri="{FF2B5EF4-FFF2-40B4-BE49-F238E27FC236}">
                  <a16:creationId xmlns="" xmlns:a16="http://schemas.microsoft.com/office/drawing/2014/main" id="{413A2EBC-4C44-4C3F-AA77-331652F24E15}"/>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58" name="TextBox 32">
              <a:extLst>
                <a:ext uri="{FF2B5EF4-FFF2-40B4-BE49-F238E27FC236}">
                  <a16:creationId xmlns="" xmlns:a16="http://schemas.microsoft.com/office/drawing/2014/main" id="{F1F8ED61-485E-472B-B754-FF646DD87D5B}"/>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59" name="Straight Arrow Connector 3">
              <a:extLst>
                <a:ext uri="{FF2B5EF4-FFF2-40B4-BE49-F238E27FC236}">
                  <a16:creationId xmlns="" xmlns:a16="http://schemas.microsoft.com/office/drawing/2014/main" id="{628ABD2B-A330-45E3-A31F-63415F15DB49}"/>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0" name="Straight Arrow Connector 23">
              <a:extLst>
                <a:ext uri="{FF2B5EF4-FFF2-40B4-BE49-F238E27FC236}">
                  <a16:creationId xmlns="" xmlns:a16="http://schemas.microsoft.com/office/drawing/2014/main" id="{2E8B560B-9B9C-4BB7-B5D0-209E75D440D2}"/>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1" name="TextBox 30">
              <a:extLst>
                <a:ext uri="{FF2B5EF4-FFF2-40B4-BE49-F238E27FC236}">
                  <a16:creationId xmlns="" xmlns:a16="http://schemas.microsoft.com/office/drawing/2014/main" id="{42AD4653-6CF3-42A6-B7F7-92BE36970AF9}"/>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62" name="Straight Arrow Connector 3">
              <a:extLst>
                <a:ext uri="{FF2B5EF4-FFF2-40B4-BE49-F238E27FC236}">
                  <a16:creationId xmlns="" xmlns:a16="http://schemas.microsoft.com/office/drawing/2014/main" id="{ADC6700B-2100-4D10-9766-48C207D5CA97}"/>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3">
              <a:extLst>
                <a:ext uri="{FF2B5EF4-FFF2-40B4-BE49-F238E27FC236}">
                  <a16:creationId xmlns="" xmlns:a16="http://schemas.microsoft.com/office/drawing/2014/main" id="{0C19969E-5D72-470A-A16A-7195BD355D86}"/>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4" name="Straight Arrow Connector 3">
              <a:extLst>
                <a:ext uri="{FF2B5EF4-FFF2-40B4-BE49-F238E27FC236}">
                  <a16:creationId xmlns="" xmlns:a16="http://schemas.microsoft.com/office/drawing/2014/main" id="{B652E249-F89B-4BF9-B090-CC50EFA49AB5}"/>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 xmlns:a16="http://schemas.microsoft.com/office/drawing/2014/main" id="{4B89B83D-6392-49AB-BA52-899D30988E8B}"/>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66" name="Straight Arrow Connector 15">
              <a:extLst>
                <a:ext uri="{FF2B5EF4-FFF2-40B4-BE49-F238E27FC236}">
                  <a16:creationId xmlns="" xmlns:a16="http://schemas.microsoft.com/office/drawing/2014/main" id="{0D2BFE02-35B9-4197-B1EF-6A341EF2490C}"/>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8" name="TextBox 24">
              <a:extLst>
                <a:ext uri="{FF2B5EF4-FFF2-40B4-BE49-F238E27FC236}">
                  <a16:creationId xmlns="" xmlns:a16="http://schemas.microsoft.com/office/drawing/2014/main" id="{F72C5B94-171E-40E0-979F-5D6C68523F70}"/>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69" name="TextBox 24">
              <a:extLst>
                <a:ext uri="{FF2B5EF4-FFF2-40B4-BE49-F238E27FC236}">
                  <a16:creationId xmlns="" xmlns:a16="http://schemas.microsoft.com/office/drawing/2014/main" id="{A5648209-230E-4FD1-858D-6BB7C17212A6}"/>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70" name="Straight Arrow Connector 3">
              <a:extLst>
                <a:ext uri="{FF2B5EF4-FFF2-40B4-BE49-F238E27FC236}">
                  <a16:creationId xmlns="" xmlns:a16="http://schemas.microsoft.com/office/drawing/2014/main" id="{A9DD98E3-7392-450A-9789-B1EEE3BB73CC}"/>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1" name="TextBox 24">
              <a:extLst>
                <a:ext uri="{FF2B5EF4-FFF2-40B4-BE49-F238E27FC236}">
                  <a16:creationId xmlns="" xmlns:a16="http://schemas.microsoft.com/office/drawing/2014/main" id="{257638DB-0156-43D8-8DED-1D67CCDF0E66}"/>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72" name="Straight Arrow Connector 3">
              <a:extLst>
                <a:ext uri="{FF2B5EF4-FFF2-40B4-BE49-F238E27FC236}">
                  <a16:creationId xmlns="" xmlns:a16="http://schemas.microsoft.com/office/drawing/2014/main" id="{FE0B2683-F3E5-4CBE-A0C0-0546F9F0F910}"/>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 xmlns:a16="http://schemas.microsoft.com/office/drawing/2014/main" id="{D9E83E90-D8B0-474E-A7DF-69532F2545D8}"/>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74" name="Straight Arrow Connector 3">
              <a:extLst>
                <a:ext uri="{FF2B5EF4-FFF2-40B4-BE49-F238E27FC236}">
                  <a16:creationId xmlns="" xmlns:a16="http://schemas.microsoft.com/office/drawing/2014/main" id="{99915CF3-E93E-4503-A446-070F60CE13E3}"/>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 xmlns:a16="http://schemas.microsoft.com/office/drawing/2014/main" id="{04CA7533-A19B-470F-8A3E-B211B32484C1}"/>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76" name="TextBox 26">
              <a:extLst>
                <a:ext uri="{FF2B5EF4-FFF2-40B4-BE49-F238E27FC236}">
                  <a16:creationId xmlns="" xmlns:a16="http://schemas.microsoft.com/office/drawing/2014/main" id="{EF463D4B-6CCF-4E17-84B8-24A81A31E364}"/>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77" name="Straight Arrow Connector 3">
              <a:extLst>
                <a:ext uri="{FF2B5EF4-FFF2-40B4-BE49-F238E27FC236}">
                  <a16:creationId xmlns="" xmlns:a16="http://schemas.microsoft.com/office/drawing/2014/main" id="{5CC01DF3-E462-4D8B-BB00-FBDFEA781430}"/>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8" name="TextBox 26">
              <a:extLst>
                <a:ext uri="{FF2B5EF4-FFF2-40B4-BE49-F238E27FC236}">
                  <a16:creationId xmlns="" xmlns:a16="http://schemas.microsoft.com/office/drawing/2014/main" id="{04429CDD-140B-4D16-A6BE-33823F444FE1}"/>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79" name="Straight Arrow Connector 3">
              <a:extLst>
                <a:ext uri="{FF2B5EF4-FFF2-40B4-BE49-F238E27FC236}">
                  <a16:creationId xmlns="" xmlns:a16="http://schemas.microsoft.com/office/drawing/2014/main" id="{9CE7C29A-51C6-4B46-9FFC-52ADD35EFA3C}"/>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0" name="TextBox 26">
              <a:extLst>
                <a:ext uri="{FF2B5EF4-FFF2-40B4-BE49-F238E27FC236}">
                  <a16:creationId xmlns="" xmlns:a16="http://schemas.microsoft.com/office/drawing/2014/main" id="{449F8A4F-F50C-429C-BE3C-1E1604BA5B92}"/>
                </a:ext>
              </a:extLst>
            </p:cNvPr>
            <p:cNvSpPr txBox="1"/>
            <p:nvPr/>
          </p:nvSpPr>
          <p:spPr>
            <a:xfrm>
              <a:off x="7384883" y="6106960"/>
              <a:ext cx="809645" cy="246221"/>
            </a:xfrm>
            <a:prstGeom prst="rect">
              <a:avLst/>
            </a:prstGeom>
          </p:spPr>
          <p:txBody>
            <a:bodyPr wrap="square" rtlCol="0">
              <a:spAutoFit/>
            </a:bodyPr>
            <a:lstStyle/>
            <a:p>
              <a:pPr algn="ctr"/>
              <a:r>
                <a:rPr lang="en-US" sz="1000" dirty="0">
                  <a:solidFill>
                    <a:srgbClr val="FF0000"/>
                  </a:solidFill>
                </a:rPr>
                <a:t>Chasing</a:t>
              </a:r>
            </a:p>
          </p:txBody>
        </p:sp>
        <p:cxnSp>
          <p:nvCxnSpPr>
            <p:cNvPr id="81" name="Straight Arrow Connector 3">
              <a:extLst>
                <a:ext uri="{FF2B5EF4-FFF2-40B4-BE49-F238E27FC236}">
                  <a16:creationId xmlns="" xmlns:a16="http://schemas.microsoft.com/office/drawing/2014/main" id="{4659F292-7127-41AC-B469-E26AAD6462EE}"/>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2" name="TextBox 26">
              <a:extLst>
                <a:ext uri="{FF2B5EF4-FFF2-40B4-BE49-F238E27FC236}">
                  <a16:creationId xmlns="" xmlns:a16="http://schemas.microsoft.com/office/drawing/2014/main" id="{D210B7E7-828D-42B5-B8DB-E653C927AF26}"/>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83" name="Straight Arrow Connector 3">
              <a:extLst>
                <a:ext uri="{FF2B5EF4-FFF2-40B4-BE49-F238E27FC236}">
                  <a16:creationId xmlns="" xmlns:a16="http://schemas.microsoft.com/office/drawing/2014/main" id="{0EC90DBB-8585-4979-8018-80FC312DDE4C}"/>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pic>
        <p:nvPicPr>
          <p:cNvPr id="84" name="Picture 83">
            <a:extLst>
              <a:ext uri="{FF2B5EF4-FFF2-40B4-BE49-F238E27FC236}">
                <a16:creationId xmlns="" xmlns:a16="http://schemas.microsoft.com/office/drawing/2014/main" id="{E26350AF-EF8A-4A54-A20B-30447603C9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0078" y="253197"/>
            <a:ext cx="2476873" cy="2993804"/>
          </a:xfrm>
          <a:prstGeom prst="rect">
            <a:avLst/>
          </a:prstGeom>
        </p:spPr>
      </p:pic>
      <p:pic>
        <p:nvPicPr>
          <p:cNvPr id="85" name="Picture 84">
            <a:extLst>
              <a:ext uri="{FF2B5EF4-FFF2-40B4-BE49-F238E27FC236}">
                <a16:creationId xmlns="" xmlns:a16="http://schemas.microsoft.com/office/drawing/2014/main" id="{40EC2506-1935-4429-B151-62D152E961F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19098" y="265681"/>
            <a:ext cx="2411378" cy="2972516"/>
          </a:xfrm>
          <a:prstGeom prst="rect">
            <a:avLst/>
          </a:prstGeom>
        </p:spPr>
      </p:pic>
      <p:pic>
        <p:nvPicPr>
          <p:cNvPr id="86" name="Picture 85">
            <a:extLst>
              <a:ext uri="{FF2B5EF4-FFF2-40B4-BE49-F238E27FC236}">
                <a16:creationId xmlns="" xmlns:a16="http://schemas.microsoft.com/office/drawing/2014/main" id="{6A1D15BC-4BA0-4537-8E28-5D44E324DA0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223" t="-68"/>
          <a:stretch/>
        </p:blipFill>
        <p:spPr>
          <a:xfrm>
            <a:off x="4000424" y="272644"/>
            <a:ext cx="2517507" cy="2980728"/>
          </a:xfrm>
          <a:prstGeom prst="rect">
            <a:avLst/>
          </a:prstGeom>
        </p:spPr>
      </p:pic>
      <p:sp>
        <p:nvSpPr>
          <p:cNvPr id="4" name="TextBox 3"/>
          <p:cNvSpPr txBox="1"/>
          <p:nvPr/>
        </p:nvSpPr>
        <p:spPr>
          <a:xfrm>
            <a:off x="1659652" y="421868"/>
            <a:ext cx="550151" cy="369332"/>
          </a:xfrm>
          <a:prstGeom prst="rect">
            <a:avLst/>
          </a:prstGeom>
          <a:noFill/>
        </p:spPr>
        <p:txBody>
          <a:bodyPr wrap="none" rtlCol="0">
            <a:spAutoFit/>
          </a:bodyPr>
          <a:lstStyle/>
          <a:p>
            <a:r>
              <a:rPr lang="en-US" dirty="0" smtClean="0"/>
              <a:t>V21</a:t>
            </a:r>
            <a:endParaRPr lang="en-US" dirty="0"/>
          </a:p>
        </p:txBody>
      </p:sp>
      <p:sp>
        <p:nvSpPr>
          <p:cNvPr id="6" name="TextBox 5"/>
          <p:cNvSpPr txBox="1"/>
          <p:nvPr/>
        </p:nvSpPr>
        <p:spPr>
          <a:xfrm>
            <a:off x="4902506" y="0"/>
            <a:ext cx="1031051" cy="369332"/>
          </a:xfrm>
          <a:prstGeom prst="rect">
            <a:avLst/>
          </a:prstGeom>
          <a:noFill/>
        </p:spPr>
        <p:txBody>
          <a:bodyPr wrap="none" rtlCol="0">
            <a:spAutoFit/>
          </a:bodyPr>
          <a:lstStyle/>
          <a:p>
            <a:r>
              <a:rPr lang="en-US" dirty="0" smtClean="0"/>
              <a:t>Fig. </a:t>
            </a:r>
            <a:r>
              <a:rPr lang="en-US" dirty="0" smtClean="0"/>
              <a:t>1038</a:t>
            </a:r>
            <a:endParaRPr lang="en-US" dirty="0"/>
          </a:p>
        </p:txBody>
      </p:sp>
      <p:sp>
        <p:nvSpPr>
          <p:cNvPr id="8" name="TextBox 7"/>
          <p:cNvSpPr txBox="1"/>
          <p:nvPr/>
        </p:nvSpPr>
        <p:spPr>
          <a:xfrm>
            <a:off x="7570007" y="-55891"/>
            <a:ext cx="1031051" cy="369332"/>
          </a:xfrm>
          <a:prstGeom prst="rect">
            <a:avLst/>
          </a:prstGeom>
          <a:noFill/>
        </p:spPr>
        <p:txBody>
          <a:bodyPr wrap="none" rtlCol="0">
            <a:spAutoFit/>
          </a:bodyPr>
          <a:lstStyle/>
          <a:p>
            <a:r>
              <a:rPr lang="en-US" dirty="0" smtClean="0"/>
              <a:t>Fig. </a:t>
            </a:r>
            <a:r>
              <a:rPr lang="en-US" dirty="0" smtClean="0"/>
              <a:t>1039</a:t>
            </a:r>
            <a:endParaRPr lang="en-US" dirty="0"/>
          </a:p>
        </p:txBody>
      </p:sp>
      <p:sp>
        <p:nvSpPr>
          <p:cNvPr id="9" name="TextBox 8"/>
          <p:cNvSpPr txBox="1"/>
          <p:nvPr/>
        </p:nvSpPr>
        <p:spPr>
          <a:xfrm>
            <a:off x="10280426" y="-7701"/>
            <a:ext cx="1031051" cy="369332"/>
          </a:xfrm>
          <a:prstGeom prst="rect">
            <a:avLst/>
          </a:prstGeom>
          <a:noFill/>
        </p:spPr>
        <p:txBody>
          <a:bodyPr wrap="none" rtlCol="0">
            <a:spAutoFit/>
          </a:bodyPr>
          <a:lstStyle/>
          <a:p>
            <a:r>
              <a:rPr lang="en-US" dirty="0" smtClean="0"/>
              <a:t>Fig. </a:t>
            </a:r>
            <a:r>
              <a:rPr lang="en-US" dirty="0" smtClean="0"/>
              <a:t>1040</a:t>
            </a:r>
            <a:endParaRPr lang="en-US" dirty="0"/>
          </a:p>
        </p:txBody>
      </p:sp>
      <p:sp>
        <p:nvSpPr>
          <p:cNvPr id="10" name="TextBox 9"/>
          <p:cNvSpPr txBox="1"/>
          <p:nvPr/>
        </p:nvSpPr>
        <p:spPr>
          <a:xfrm>
            <a:off x="7759354" y="3324837"/>
            <a:ext cx="1031051" cy="369332"/>
          </a:xfrm>
          <a:prstGeom prst="rect">
            <a:avLst/>
          </a:prstGeom>
          <a:noFill/>
        </p:spPr>
        <p:txBody>
          <a:bodyPr wrap="none" rtlCol="0">
            <a:spAutoFit/>
          </a:bodyPr>
          <a:lstStyle/>
          <a:p>
            <a:r>
              <a:rPr lang="en-US" dirty="0" smtClean="0"/>
              <a:t>Fig. </a:t>
            </a:r>
            <a:r>
              <a:rPr lang="en-US" dirty="0" smtClean="0"/>
              <a:t>1041</a:t>
            </a:r>
            <a:endParaRPr lang="en-US" dirty="0"/>
          </a:p>
        </p:txBody>
      </p:sp>
      <p:sp>
        <p:nvSpPr>
          <p:cNvPr id="11" name="TextBox 10"/>
          <p:cNvSpPr txBox="1"/>
          <p:nvPr/>
        </p:nvSpPr>
        <p:spPr>
          <a:xfrm>
            <a:off x="10356406" y="3319582"/>
            <a:ext cx="1031051" cy="369332"/>
          </a:xfrm>
          <a:prstGeom prst="rect">
            <a:avLst/>
          </a:prstGeom>
          <a:noFill/>
        </p:spPr>
        <p:txBody>
          <a:bodyPr wrap="none" rtlCol="0">
            <a:spAutoFit/>
          </a:bodyPr>
          <a:lstStyle/>
          <a:p>
            <a:r>
              <a:rPr lang="en-US" dirty="0" smtClean="0"/>
              <a:t>Fig. </a:t>
            </a:r>
            <a:r>
              <a:rPr lang="en-US" dirty="0" smtClean="0"/>
              <a:t>1042</a:t>
            </a:r>
            <a:endParaRPr lang="en-US" dirty="0"/>
          </a:p>
        </p:txBody>
      </p:sp>
    </p:spTree>
    <p:extLst>
      <p:ext uri="{BB962C8B-B14F-4D97-AF65-F5344CB8AC3E}">
        <p14:creationId xmlns:p14="http://schemas.microsoft.com/office/powerpoint/2010/main" val="781724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18544" y="176436"/>
            <a:ext cx="2189317" cy="369332"/>
          </a:xfrm>
          <a:prstGeom prst="rect">
            <a:avLst/>
          </a:prstGeom>
        </p:spPr>
        <p:txBody>
          <a:bodyPr wrap="none">
            <a:spAutoFit/>
          </a:bodyPr>
          <a:lstStyle/>
          <a:p>
            <a:r>
              <a:rPr lang="en-US" b="1" dirty="0"/>
              <a:t>Summary of Findings</a:t>
            </a:r>
          </a:p>
        </p:txBody>
      </p:sp>
      <p:sp>
        <p:nvSpPr>
          <p:cNvPr id="3" name="Rectangle 2">
            <a:extLst>
              <a:ext uri="{FF2B5EF4-FFF2-40B4-BE49-F238E27FC236}">
                <a16:creationId xmlns="" xmlns:a16="http://schemas.microsoft.com/office/drawing/2014/main" id="{FCC1225C-C9F5-4269-A169-B05BF5ED8401}"/>
              </a:ext>
            </a:extLst>
          </p:cNvPr>
          <p:cNvSpPr/>
          <p:nvPr/>
        </p:nvSpPr>
        <p:spPr>
          <a:xfrm>
            <a:off x="4044338" y="604595"/>
            <a:ext cx="7189470" cy="5078313"/>
          </a:xfrm>
          <a:prstGeom prst="rect">
            <a:avLst/>
          </a:prstGeom>
        </p:spPr>
        <p:txBody>
          <a:bodyPr wrap="square">
            <a:spAutoFit/>
          </a:bodyPr>
          <a:lstStyle/>
          <a:p>
            <a:r>
              <a:rPr lang="en-US" dirty="0"/>
              <a:t>The physical evidence encountered during the technical study of the representative grouping of  </a:t>
            </a:r>
            <a:r>
              <a:rPr lang="en-US" dirty="0" err="1"/>
              <a:t>aquamanilia</a:t>
            </a:r>
            <a:r>
              <a:rPr lang="en-US" dirty="0"/>
              <a:t> and a few related objects in this study finds great resonance with Theophilus’s description of the casting of a censer in his treatise </a:t>
            </a:r>
            <a:r>
              <a:rPr lang="en-US" i="1" dirty="0"/>
              <a:t>On diverse arts</a:t>
            </a:r>
            <a:r>
              <a:rPr lang="en-US" dirty="0"/>
              <a:t>. </a:t>
            </a: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dirty="0">
                <a:latin typeface="Calibri" panose="020F0502020204030204" pitchFamily="34" charset="0"/>
                <a:ea typeface="Calibri" panose="020F0502020204030204" pitchFamily="34" charset="0"/>
                <a:cs typeface="Times New Roman" panose="02020603050405020304" pitchFamily="18" charset="0"/>
              </a:rPr>
              <a:t>While recognizing the challenges of producing a truly “authentic” reproduction of a historical process, by adopting as closely as possible the practices and materials described in Theophilus’s treatise, the experimental reproduction of one of the Met’s lion </a:t>
            </a:r>
            <a:r>
              <a:rPr lang="en-US" dirty="0" err="1">
                <a:latin typeface="Calibri" panose="020F0502020204030204" pitchFamily="34" charset="0"/>
                <a:ea typeface="Calibri" panose="020F0502020204030204" pitchFamily="34" charset="0"/>
                <a:cs typeface="Times New Roman" panose="02020603050405020304" pitchFamily="18" charset="0"/>
              </a:rPr>
              <a:t>aquamanilia</a:t>
            </a:r>
            <a:r>
              <a:rPr lang="en-US" dirty="0">
                <a:latin typeface="Calibri" panose="020F0502020204030204" pitchFamily="34" charset="0"/>
                <a:ea typeface="Calibri" panose="020F0502020204030204" pitchFamily="34" charset="0"/>
                <a:cs typeface="Times New Roman" panose="02020603050405020304" pitchFamily="18" charset="0"/>
              </a:rPr>
              <a:t> provided a more nuanced appreciation of the technical parameters of the originals, down to the recreation of an unintended casting flaw. </a:t>
            </a: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dirty="0">
                <a:latin typeface="Calibri" panose="020F0502020204030204" pitchFamily="34" charset="0"/>
                <a:ea typeface="Calibri" panose="020F0502020204030204" pitchFamily="34" charset="0"/>
                <a:cs typeface="Times New Roman" panose="02020603050405020304" pitchFamily="18" charset="0"/>
              </a:rPr>
              <a:t>Techniques and materials used in casting aquamanile remained fairly consistent over the course of their creation, but as their forms became more complex, adaptations were made. And some regional variants in methodology were noted. For instance, in addition to the idiosyncratic core plugs, the </a:t>
            </a:r>
            <a:r>
              <a:rPr lang="en-US" dirty="0" err="1">
                <a:latin typeface="Calibri" panose="020F0502020204030204" pitchFamily="34" charset="0"/>
                <a:ea typeface="Calibri" panose="020F0502020204030204" pitchFamily="34" charset="0"/>
                <a:cs typeface="Times New Roman" panose="02020603050405020304" pitchFamily="18" charset="0"/>
              </a:rPr>
              <a:t>aquamanilia</a:t>
            </a:r>
            <a:r>
              <a:rPr lang="en-US" dirty="0">
                <a:latin typeface="Calibri" panose="020F0502020204030204" pitchFamily="34" charset="0"/>
                <a:ea typeface="Calibri" panose="020F0502020204030204" pitchFamily="34" charset="0"/>
                <a:cs typeface="Times New Roman" panose="02020603050405020304" pitchFamily="18" charset="0"/>
              </a:rPr>
              <a:t> cast in Nuremberg sported separately cast spigots, and the brass alloy used was consistently high in zinc. </a:t>
            </a:r>
          </a:p>
        </p:txBody>
      </p:sp>
      <p:grpSp>
        <p:nvGrpSpPr>
          <p:cNvPr id="30" name="Group 29">
            <a:extLst>
              <a:ext uri="{FF2B5EF4-FFF2-40B4-BE49-F238E27FC236}">
                <a16:creationId xmlns="" xmlns:a16="http://schemas.microsoft.com/office/drawing/2014/main" id="{3B9758E9-83BC-428E-99E0-5CB8003F3A53}"/>
              </a:ext>
            </a:extLst>
          </p:cNvPr>
          <p:cNvGrpSpPr/>
          <p:nvPr/>
        </p:nvGrpSpPr>
        <p:grpSpPr>
          <a:xfrm>
            <a:off x="1066499" y="5765604"/>
            <a:ext cx="10167309" cy="907431"/>
            <a:chOff x="1583112" y="5879358"/>
            <a:chExt cx="10167309" cy="907431"/>
          </a:xfrm>
        </p:grpSpPr>
        <p:sp>
          <p:nvSpPr>
            <p:cNvPr id="31" name="Rectangle 30">
              <a:extLst>
                <a:ext uri="{FF2B5EF4-FFF2-40B4-BE49-F238E27FC236}">
                  <a16:creationId xmlns="" xmlns:a16="http://schemas.microsoft.com/office/drawing/2014/main" id="{637A0A69-3D30-48C1-91E7-4B48C78ECC7C}"/>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15">
              <a:extLst>
                <a:ext uri="{FF2B5EF4-FFF2-40B4-BE49-F238E27FC236}">
                  <a16:creationId xmlns="" xmlns:a16="http://schemas.microsoft.com/office/drawing/2014/main" id="{DF63B87F-63FE-44B4-9C33-D697D0807377}"/>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21">
              <a:extLst>
                <a:ext uri="{FF2B5EF4-FFF2-40B4-BE49-F238E27FC236}">
                  <a16:creationId xmlns="" xmlns:a16="http://schemas.microsoft.com/office/drawing/2014/main" id="{4BD1E2A2-9593-4B1B-B275-F661C1B3DA76}"/>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23">
              <a:extLst>
                <a:ext uri="{FF2B5EF4-FFF2-40B4-BE49-F238E27FC236}">
                  <a16:creationId xmlns="" xmlns:a16="http://schemas.microsoft.com/office/drawing/2014/main" id="{31AD32CE-9E08-47C2-A9C4-AEFA73B4EB18}"/>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5" name="TextBox 24">
              <a:extLst>
                <a:ext uri="{FF2B5EF4-FFF2-40B4-BE49-F238E27FC236}">
                  <a16:creationId xmlns="" xmlns:a16="http://schemas.microsoft.com/office/drawing/2014/main" id="{95544560-BCFA-45D9-A541-1708C322ED85}"/>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36" name="TextBox 26">
              <a:extLst>
                <a:ext uri="{FF2B5EF4-FFF2-40B4-BE49-F238E27FC236}">
                  <a16:creationId xmlns="" xmlns:a16="http://schemas.microsoft.com/office/drawing/2014/main" id="{130033BE-19DE-4B76-A844-28831B789CC6}"/>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37" name="TextBox 28">
              <a:extLst>
                <a:ext uri="{FF2B5EF4-FFF2-40B4-BE49-F238E27FC236}">
                  <a16:creationId xmlns="" xmlns:a16="http://schemas.microsoft.com/office/drawing/2014/main" id="{B80529BF-2F41-4E3D-8169-914BB6903CD4}"/>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FF0000"/>
                  </a:solidFill>
                  <a:latin typeface="Calibri"/>
                </a:rPr>
                <a:t>Summary of findings... </a:t>
              </a:r>
            </a:p>
          </p:txBody>
        </p:sp>
        <p:sp>
          <p:nvSpPr>
            <p:cNvPr id="38" name="TextBox 30">
              <a:extLst>
                <a:ext uri="{FF2B5EF4-FFF2-40B4-BE49-F238E27FC236}">
                  <a16:creationId xmlns="" xmlns:a16="http://schemas.microsoft.com/office/drawing/2014/main" id="{20AABE5D-F574-40E3-B6AD-14C2D31C6008}"/>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39" name="TextBox 32">
              <a:extLst>
                <a:ext uri="{FF2B5EF4-FFF2-40B4-BE49-F238E27FC236}">
                  <a16:creationId xmlns="" xmlns:a16="http://schemas.microsoft.com/office/drawing/2014/main" id="{6818D15B-70DD-4484-858D-499ED9DCB83C}"/>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41" name="Straight Arrow Connector 3">
              <a:extLst>
                <a:ext uri="{FF2B5EF4-FFF2-40B4-BE49-F238E27FC236}">
                  <a16:creationId xmlns="" xmlns:a16="http://schemas.microsoft.com/office/drawing/2014/main" id="{B56C166C-F8F6-4EAA-89C7-BD440DE2617C}"/>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23">
              <a:extLst>
                <a:ext uri="{FF2B5EF4-FFF2-40B4-BE49-F238E27FC236}">
                  <a16:creationId xmlns="" xmlns:a16="http://schemas.microsoft.com/office/drawing/2014/main" id="{CA129B86-CF92-47BA-A434-CD592B1A4F7F}"/>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3" name="TextBox 30">
              <a:extLst>
                <a:ext uri="{FF2B5EF4-FFF2-40B4-BE49-F238E27FC236}">
                  <a16:creationId xmlns="" xmlns:a16="http://schemas.microsoft.com/office/drawing/2014/main" id="{9A0544DC-65C4-4E10-BA52-BB6527D534DB}"/>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44" name="Straight Arrow Connector 3">
              <a:extLst>
                <a:ext uri="{FF2B5EF4-FFF2-40B4-BE49-F238E27FC236}">
                  <a16:creationId xmlns="" xmlns:a16="http://schemas.microsoft.com/office/drawing/2014/main" id="{7CCD126F-3EC8-4CAE-BF51-13E6EFDB781B}"/>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3">
              <a:extLst>
                <a:ext uri="{FF2B5EF4-FFF2-40B4-BE49-F238E27FC236}">
                  <a16:creationId xmlns="" xmlns:a16="http://schemas.microsoft.com/office/drawing/2014/main" id="{7380B7D7-98D2-4DE0-B5FC-D47C6BF3F93D}"/>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3">
              <a:extLst>
                <a:ext uri="{FF2B5EF4-FFF2-40B4-BE49-F238E27FC236}">
                  <a16:creationId xmlns="" xmlns:a16="http://schemas.microsoft.com/office/drawing/2014/main" id="{E9977962-2F95-4CB1-B4BC-097EC9FB3174}"/>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 xmlns:a16="http://schemas.microsoft.com/office/drawing/2014/main" id="{F82D3E54-F5EF-4071-877A-A089A6588C92}"/>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50" name="Straight Arrow Connector 15">
              <a:extLst>
                <a:ext uri="{FF2B5EF4-FFF2-40B4-BE49-F238E27FC236}">
                  <a16:creationId xmlns="" xmlns:a16="http://schemas.microsoft.com/office/drawing/2014/main" id="{64CABACF-A359-4308-BC7A-FA956A79310F}"/>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1" name="TextBox 24">
              <a:extLst>
                <a:ext uri="{FF2B5EF4-FFF2-40B4-BE49-F238E27FC236}">
                  <a16:creationId xmlns="" xmlns:a16="http://schemas.microsoft.com/office/drawing/2014/main" id="{78363DB4-8B0B-4D5C-9F11-B44896AD141B}"/>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52" name="TextBox 24">
              <a:extLst>
                <a:ext uri="{FF2B5EF4-FFF2-40B4-BE49-F238E27FC236}">
                  <a16:creationId xmlns="" xmlns:a16="http://schemas.microsoft.com/office/drawing/2014/main" id="{7472CB03-B5AC-4FD4-BF07-DBAE7DA9A7D9}"/>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53" name="Straight Arrow Connector 3">
              <a:extLst>
                <a:ext uri="{FF2B5EF4-FFF2-40B4-BE49-F238E27FC236}">
                  <a16:creationId xmlns="" xmlns:a16="http://schemas.microsoft.com/office/drawing/2014/main" id="{265959E5-86AC-4B45-9870-E529D606040D}"/>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4" name="TextBox 24">
              <a:extLst>
                <a:ext uri="{FF2B5EF4-FFF2-40B4-BE49-F238E27FC236}">
                  <a16:creationId xmlns="" xmlns:a16="http://schemas.microsoft.com/office/drawing/2014/main" id="{AF1771BD-63B8-47DF-854F-FFA2E26BBFFE}"/>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55" name="Straight Arrow Connector 3">
              <a:extLst>
                <a:ext uri="{FF2B5EF4-FFF2-40B4-BE49-F238E27FC236}">
                  <a16:creationId xmlns="" xmlns:a16="http://schemas.microsoft.com/office/drawing/2014/main" id="{0A02D3DB-7A24-4830-9124-1134998EB98D}"/>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 xmlns:a16="http://schemas.microsoft.com/office/drawing/2014/main" id="{65FD1957-4A4C-4053-84F7-EE10DB92AF8A}"/>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60" name="Straight Arrow Connector 3">
              <a:extLst>
                <a:ext uri="{FF2B5EF4-FFF2-40B4-BE49-F238E27FC236}">
                  <a16:creationId xmlns="" xmlns:a16="http://schemas.microsoft.com/office/drawing/2014/main" id="{C075646F-8AA7-49E5-A102-F962848E4169}"/>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 xmlns:a16="http://schemas.microsoft.com/office/drawing/2014/main" id="{41CF2812-995E-4F4E-9A59-88AFE495D9E4}"/>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67" name="TextBox 26">
              <a:extLst>
                <a:ext uri="{FF2B5EF4-FFF2-40B4-BE49-F238E27FC236}">
                  <a16:creationId xmlns="" xmlns:a16="http://schemas.microsoft.com/office/drawing/2014/main" id="{EEDC7047-1450-45BB-B467-79D5EF7DCFCC}"/>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70" name="Straight Arrow Connector 3">
              <a:extLst>
                <a:ext uri="{FF2B5EF4-FFF2-40B4-BE49-F238E27FC236}">
                  <a16:creationId xmlns="" xmlns:a16="http://schemas.microsoft.com/office/drawing/2014/main" id="{034A53AD-2DBB-4A81-BAB2-C296F62588BD}"/>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4" name="TextBox 26">
              <a:extLst>
                <a:ext uri="{FF2B5EF4-FFF2-40B4-BE49-F238E27FC236}">
                  <a16:creationId xmlns="" xmlns:a16="http://schemas.microsoft.com/office/drawing/2014/main" id="{47BBF043-7EA2-4337-8542-B3756B615B9D}"/>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75" name="Straight Arrow Connector 3">
              <a:extLst>
                <a:ext uri="{FF2B5EF4-FFF2-40B4-BE49-F238E27FC236}">
                  <a16:creationId xmlns="" xmlns:a16="http://schemas.microsoft.com/office/drawing/2014/main" id="{3367F717-BEBC-4D91-B129-823E2F53BD19}"/>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6" name="TextBox 26">
              <a:extLst>
                <a:ext uri="{FF2B5EF4-FFF2-40B4-BE49-F238E27FC236}">
                  <a16:creationId xmlns="" xmlns:a16="http://schemas.microsoft.com/office/drawing/2014/main" id="{F4E6F972-039D-4CEE-A04C-10FAE9100E74}"/>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77" name="Straight Arrow Connector 3">
              <a:extLst>
                <a:ext uri="{FF2B5EF4-FFF2-40B4-BE49-F238E27FC236}">
                  <a16:creationId xmlns="" xmlns:a16="http://schemas.microsoft.com/office/drawing/2014/main" id="{220276C3-FF74-4272-8A58-8A9414B55299}"/>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8" name="TextBox 26">
              <a:extLst>
                <a:ext uri="{FF2B5EF4-FFF2-40B4-BE49-F238E27FC236}">
                  <a16:creationId xmlns="" xmlns:a16="http://schemas.microsoft.com/office/drawing/2014/main" id="{73B33B2E-9668-4B61-9A8D-1275DC5B8E67}"/>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79" name="Straight Arrow Connector 3">
              <a:extLst>
                <a:ext uri="{FF2B5EF4-FFF2-40B4-BE49-F238E27FC236}">
                  <a16:creationId xmlns="" xmlns:a16="http://schemas.microsoft.com/office/drawing/2014/main" id="{7C8F4FCC-9F55-4272-B3CB-604038D3E73F}"/>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pic>
        <p:nvPicPr>
          <p:cNvPr id="80" name="Picture 79">
            <a:extLst>
              <a:ext uri="{FF2B5EF4-FFF2-40B4-BE49-F238E27FC236}">
                <a16:creationId xmlns="" xmlns:a16="http://schemas.microsoft.com/office/drawing/2014/main" id="{6A31947D-F9AE-45D5-8191-79DE70BA1DB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6171" y="900634"/>
            <a:ext cx="3143882" cy="4255140"/>
          </a:xfrm>
          <a:prstGeom prst="rect">
            <a:avLst/>
          </a:prstGeom>
        </p:spPr>
      </p:pic>
      <p:sp>
        <p:nvSpPr>
          <p:cNvPr id="2" name="TextBox 1"/>
          <p:cNvSpPr txBox="1"/>
          <p:nvPr/>
        </p:nvSpPr>
        <p:spPr>
          <a:xfrm>
            <a:off x="1589605" y="595667"/>
            <a:ext cx="1031051" cy="369332"/>
          </a:xfrm>
          <a:prstGeom prst="rect">
            <a:avLst/>
          </a:prstGeom>
          <a:noFill/>
        </p:spPr>
        <p:txBody>
          <a:bodyPr wrap="none" rtlCol="0">
            <a:spAutoFit/>
          </a:bodyPr>
          <a:lstStyle/>
          <a:p>
            <a:r>
              <a:rPr lang="en-US" dirty="0" smtClean="0"/>
              <a:t>Fig. </a:t>
            </a:r>
            <a:r>
              <a:rPr lang="en-US" dirty="0" smtClean="0"/>
              <a:t>1043</a:t>
            </a:r>
            <a:endParaRPr lang="en-US" dirty="0" smtClean="0"/>
          </a:p>
        </p:txBody>
      </p:sp>
    </p:spTree>
    <p:extLst>
      <p:ext uri="{BB962C8B-B14F-4D97-AF65-F5344CB8AC3E}">
        <p14:creationId xmlns:p14="http://schemas.microsoft.com/office/powerpoint/2010/main" val="1774473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19912" y="218964"/>
            <a:ext cx="3986586" cy="467167"/>
          </a:xfrm>
          <a:prstGeom prst="rect">
            <a:avLst/>
          </a:prstGeom>
        </p:spPr>
        <p:txBody>
          <a:bodyPr vert="horz" lIns="91440" tIns="45720" rIns="91440" bIns="45720" rtlCol="0" anchor="t">
            <a:noAutofit/>
          </a:bodyPr>
          <a:lstStyle/>
          <a:p>
            <a:r>
              <a:rPr lang="en-US" b="1" dirty="0"/>
              <a:t>Synopsis of Technical Study Parameters</a:t>
            </a:r>
          </a:p>
          <a:p>
            <a:pPr algn="ctr">
              <a:spcBef>
                <a:spcPct val="20000"/>
              </a:spcBef>
              <a:defRPr/>
            </a:pPr>
            <a:endParaRPr lang="fr-FR" dirty="0">
              <a:solidFill>
                <a:schemeClr val="tx1">
                  <a:tint val="75000"/>
                </a:schemeClr>
              </a:solidFill>
            </a:endParaRPr>
          </a:p>
        </p:txBody>
      </p:sp>
      <p:sp>
        <p:nvSpPr>
          <p:cNvPr id="2" name="Rectangle 1">
            <a:extLst>
              <a:ext uri="{FF2B5EF4-FFF2-40B4-BE49-F238E27FC236}">
                <a16:creationId xmlns="" xmlns:a16="http://schemas.microsoft.com/office/drawing/2014/main" id="{3E175243-D41D-4957-B5BD-E31342C4C164}"/>
              </a:ext>
            </a:extLst>
          </p:cNvPr>
          <p:cNvSpPr/>
          <p:nvPr/>
        </p:nvSpPr>
        <p:spPr>
          <a:xfrm>
            <a:off x="482404" y="597950"/>
            <a:ext cx="10954617" cy="5262979"/>
          </a:xfrm>
          <a:prstGeom prst="rect">
            <a:avLst/>
          </a:prstGeom>
        </p:spPr>
        <p:txBody>
          <a:bodyPr wrap="square" anchor="t">
            <a:spAutoFit/>
          </a:bodyPr>
          <a:lstStyle/>
          <a:p>
            <a:r>
              <a:rPr lang="en-US" sz="1600" dirty="0">
                <a:latin typeface="Calibri" panose="020F0502020204030204" pitchFamily="34" charset="0"/>
                <a:ea typeface="Calibri" panose="020F0502020204030204" pitchFamily="34" charset="0"/>
                <a:cs typeface="Times New Roman" panose="02020603050405020304" pitchFamily="18" charset="0"/>
              </a:rPr>
              <a:t>The research was undertaken in collaboration with the Bard Graduate Center for Studies in the Decorative Arts, Design, and Culture and culminated in an exhibition in New York city at the Bard Graduate Center accompanied by a catalogue: </a:t>
            </a:r>
            <a:r>
              <a:rPr lang="en-US" sz="1600" i="1" dirty="0">
                <a:latin typeface="Calibri" panose="020F0502020204030204" pitchFamily="34" charset="0"/>
                <a:ea typeface="Calibri" panose="020F0502020204030204" pitchFamily="34" charset="0"/>
                <a:cs typeface="Times New Roman" panose="02020603050405020304" pitchFamily="18" charset="0"/>
              </a:rPr>
              <a:t>Lions, Dragons, and Other Beasts: </a:t>
            </a:r>
            <a:r>
              <a:rPr lang="en-US" sz="1600" i="1" dirty="0" err="1">
                <a:latin typeface="Calibri" panose="020F0502020204030204" pitchFamily="34" charset="0"/>
                <a:ea typeface="Calibri" panose="020F0502020204030204" pitchFamily="34" charset="0"/>
                <a:cs typeface="Times New Roman" panose="02020603050405020304" pitchFamily="18" charset="0"/>
              </a:rPr>
              <a:t>Aquamanilia</a:t>
            </a:r>
            <a:r>
              <a:rPr lang="en-US" sz="1600" i="1" dirty="0">
                <a:latin typeface="Calibri" panose="020F0502020204030204" pitchFamily="34" charset="0"/>
                <a:ea typeface="Calibri" panose="020F0502020204030204" pitchFamily="34" charset="0"/>
                <a:cs typeface="Times New Roman" panose="02020603050405020304" pitchFamily="18" charset="0"/>
              </a:rPr>
              <a:t> of the Middle Ages, Vessels for Church and Table</a:t>
            </a:r>
            <a:r>
              <a:rPr lang="en-US" sz="1600" dirty="0">
                <a:latin typeface="Calibri" panose="020F0502020204030204" pitchFamily="34" charset="0"/>
                <a:ea typeface="Calibri" panose="020F0502020204030204" pitchFamily="34" charset="0"/>
                <a:cs typeface="Times New Roman" panose="02020603050405020304" pitchFamily="18" charset="0"/>
              </a:rPr>
              <a:t>, eds. Peter Barnet and Pete Dandridge, New Haven, Conn., and London: Yale University Press, for the Bard Graduate Center for Studies in the Decorative Arts, Design, and Culture and the Metropolitan Museum of Art, 2006. </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The multiple aspects of the technical examination were conducted as part of the day-to-day responsibilities of the Objects Conservation Department at The Metropolitan Museum. While no specific log was kept of time spent, the research, associated teaching, travel and writing represented the better part of two year’s work. Unless otherwise stated, the examination and analysis was undertaken at The Met.</a:t>
            </a:r>
          </a:p>
          <a:p>
            <a:pPr marL="457200" marR="0">
              <a:spcBef>
                <a:spcPts val="0"/>
              </a:spcBef>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Endoscopic and microscopic examination of interior and exterior surfaces. </a:t>
            </a:r>
          </a:p>
          <a:p>
            <a:pPr marL="342900" marR="0" lvl="0" indent="-342900">
              <a:spcBef>
                <a:spcPts val="0"/>
              </a:spcBef>
              <a:spcAft>
                <a:spcPts val="0"/>
              </a:spcAft>
              <a:buFont typeface="Arial" panose="020B0604020202020204" pitchFamily="34" charset="0"/>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Visible light photography of exterior and interior surfaces.</a:t>
            </a:r>
          </a:p>
          <a:p>
            <a:pPr marL="342900" marR="0" lvl="0" indent="-342900">
              <a:spcBef>
                <a:spcPts val="0"/>
              </a:spcBef>
              <a:spcAft>
                <a:spcPts val="0"/>
              </a:spcAft>
              <a:buFont typeface="Arial" panose="020B0604020202020204" pitchFamily="34" charset="0"/>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Surface analyses by qualitative X-ray fluorescence (XRF) analysis of disparate elements incorporated either at the time of manufacture or as part of a later restoration. </a:t>
            </a:r>
          </a:p>
          <a:p>
            <a:pPr marL="342900" marR="0" lvl="0" indent="-342900">
              <a:spcBef>
                <a:spcPts val="0"/>
              </a:spcBef>
              <a:spcAft>
                <a:spcPts val="0"/>
              </a:spcAft>
              <a:buFont typeface="Arial" panose="020B0604020202020204" pitchFamily="34" charset="0"/>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X-radiography </a:t>
            </a:r>
          </a:p>
          <a:p>
            <a:pPr marL="342900" marR="0" lvl="0" indent="-342900">
              <a:spcBef>
                <a:spcPts val="0"/>
              </a:spcBef>
              <a:spcAft>
                <a:spcPts val="0"/>
              </a:spcAft>
              <a:buFont typeface="Arial" panose="020B0604020202020204" pitchFamily="34" charset="0"/>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Scanning electron microscopy and polarized light microscopy of core and investment material </a:t>
            </a:r>
          </a:p>
          <a:p>
            <a:pPr marL="342900" marR="0" lvl="0" indent="-342900">
              <a:spcBef>
                <a:spcPts val="0"/>
              </a:spcBef>
              <a:spcAft>
                <a:spcPts val="0"/>
              </a:spcAft>
              <a:buFont typeface="Arial" panose="020B0604020202020204" pitchFamily="34" charset="0"/>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X-ray diffraction (XRD) analyses of discrete samples of the polishing compounds and pigments.</a:t>
            </a:r>
          </a:p>
          <a:p>
            <a:pPr marL="342900" indent="-342900">
              <a:buFont typeface="Arial" panose="020B0604020202020204" pitchFamily="34" charset="0"/>
              <a:buChar char="•"/>
              <a:tabLst>
                <a:tab pos="457200" algn="l"/>
              </a:tabLst>
            </a:pPr>
            <a:r>
              <a:rPr lang="en-US" sz="1600" dirty="0">
                <a:latin typeface="Calibri"/>
                <a:ea typeface="Calibri" panose="020F0502020204030204" pitchFamily="34" charset="0"/>
                <a:cs typeface="Times New Roman"/>
              </a:rPr>
              <a:t>Inductively coupled plasma-Mass spectrometry (ICP-MS) analysis of metal samples, </a:t>
            </a:r>
            <a:r>
              <a:rPr lang="en-US" sz="1600" dirty="0">
                <a:ea typeface="+mn-lt"/>
                <a:cs typeface="+mn-lt"/>
              </a:rPr>
              <a:t>The </a:t>
            </a:r>
            <a:r>
              <a:rPr lang="en-US" sz="1600" dirty="0" err="1">
                <a:ea typeface="+mn-lt"/>
                <a:cs typeface="+mn-lt"/>
              </a:rPr>
              <a:t>Rathgen-Forschungslabor</a:t>
            </a:r>
            <a:r>
              <a:rPr lang="en-US" sz="1600" dirty="0">
                <a:ea typeface="+mn-lt"/>
                <a:cs typeface="+mn-lt"/>
              </a:rPr>
              <a:t>, Berlin</a:t>
            </a:r>
            <a:r>
              <a:rPr lang="en-US" sz="1600" dirty="0">
                <a:latin typeface="Calibri"/>
                <a:ea typeface="Calibri" panose="020F0502020204030204" pitchFamily="34" charset="0"/>
                <a:cs typeface="Times New Roman"/>
              </a:rPr>
              <a:t>.</a:t>
            </a:r>
            <a:endParaRPr lang="en-US" sz="1600" dirty="0">
              <a:latin typeface="Calibri"/>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tabLst>
                <a:tab pos="457200" algn="l"/>
              </a:tabLst>
            </a:pPr>
            <a:r>
              <a:rPr lang="en-US" sz="1600" dirty="0">
                <a:latin typeface="Calibri"/>
                <a:ea typeface="Calibri" panose="020F0502020204030204" pitchFamily="34" charset="0"/>
                <a:cs typeface="Times New Roman"/>
              </a:rPr>
              <a:t>Replication casting, Ubaldo Vitali </a:t>
            </a:r>
            <a:endParaRPr lang="en-US" sz="1600" dirty="0">
              <a:latin typeface="Calibri"/>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tabLst>
                <a:tab pos="457200" algn="l"/>
              </a:tabLst>
            </a:pPr>
            <a:r>
              <a:rPr lang="en-US" sz="1600" dirty="0">
                <a:latin typeface="Calibri"/>
                <a:ea typeface="Calibri" panose="020F0502020204030204" pitchFamily="34" charset="0"/>
                <a:cs typeface="Times New Roman"/>
              </a:rPr>
              <a:t>Video documentation and editing, </a:t>
            </a:r>
            <a:r>
              <a:rPr lang="en-US" sz="1600" dirty="0">
                <a:ea typeface="+mn-lt"/>
                <a:cs typeface="+mn-lt"/>
              </a:rPr>
              <a:t>Bard Graduate Center for Studies in the Decorative Arts, Design, and Culture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23" name="Group 22">
            <a:extLst>
              <a:ext uri="{FF2B5EF4-FFF2-40B4-BE49-F238E27FC236}">
                <a16:creationId xmlns="" xmlns:a16="http://schemas.microsoft.com/office/drawing/2014/main" id="{F99668F9-E75F-44AC-9AAC-3FA847A391F4}"/>
              </a:ext>
            </a:extLst>
          </p:cNvPr>
          <p:cNvGrpSpPr/>
          <p:nvPr/>
        </p:nvGrpSpPr>
        <p:grpSpPr>
          <a:xfrm>
            <a:off x="1066499" y="5765604"/>
            <a:ext cx="10167309" cy="907431"/>
            <a:chOff x="1583112" y="5879358"/>
            <a:chExt cx="10167309" cy="907431"/>
          </a:xfrm>
        </p:grpSpPr>
        <p:sp>
          <p:nvSpPr>
            <p:cNvPr id="24" name="Rectangle 23">
              <a:extLst>
                <a:ext uri="{FF2B5EF4-FFF2-40B4-BE49-F238E27FC236}">
                  <a16:creationId xmlns="" xmlns:a16="http://schemas.microsoft.com/office/drawing/2014/main" id="{60E595E6-67BB-45E8-B87B-86EE44AE8F8D}"/>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15">
              <a:extLst>
                <a:ext uri="{FF2B5EF4-FFF2-40B4-BE49-F238E27FC236}">
                  <a16:creationId xmlns="" xmlns:a16="http://schemas.microsoft.com/office/drawing/2014/main" id="{0FF9F274-F4F7-4A65-98B6-51193E2FA81B}"/>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21">
              <a:extLst>
                <a:ext uri="{FF2B5EF4-FFF2-40B4-BE49-F238E27FC236}">
                  <a16:creationId xmlns="" xmlns:a16="http://schemas.microsoft.com/office/drawing/2014/main" id="{15473DC6-0030-4CBB-96CE-3FB20143D8BB}"/>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3">
              <a:extLst>
                <a:ext uri="{FF2B5EF4-FFF2-40B4-BE49-F238E27FC236}">
                  <a16:creationId xmlns="" xmlns:a16="http://schemas.microsoft.com/office/drawing/2014/main" id="{D1EB28E5-F12A-40B9-AAA4-4FB7CD2C5CB4}"/>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8" name="TextBox 24">
              <a:extLst>
                <a:ext uri="{FF2B5EF4-FFF2-40B4-BE49-F238E27FC236}">
                  <a16:creationId xmlns="" xmlns:a16="http://schemas.microsoft.com/office/drawing/2014/main" id="{5AF91857-6E6A-4470-9055-C50E84F6891D}"/>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29" name="TextBox 26">
              <a:extLst>
                <a:ext uri="{FF2B5EF4-FFF2-40B4-BE49-F238E27FC236}">
                  <a16:creationId xmlns="" xmlns:a16="http://schemas.microsoft.com/office/drawing/2014/main" id="{6B20F81A-BA9F-4A13-9327-AF132FAC2C0B}"/>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30" name="TextBox 28">
              <a:extLst>
                <a:ext uri="{FF2B5EF4-FFF2-40B4-BE49-F238E27FC236}">
                  <a16:creationId xmlns="" xmlns:a16="http://schemas.microsoft.com/office/drawing/2014/main" id="{A28CB6C9-5B53-48EA-A4E2-99CAE89625CC}"/>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31" name="TextBox 30">
              <a:extLst>
                <a:ext uri="{FF2B5EF4-FFF2-40B4-BE49-F238E27FC236}">
                  <a16:creationId xmlns="" xmlns:a16="http://schemas.microsoft.com/office/drawing/2014/main" id="{4FAF7AEF-8E25-48D4-A46F-110120102379}"/>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FF0000"/>
                  </a:solidFill>
                  <a:latin typeface="Calibri"/>
                </a:rPr>
                <a:t>Synopsis of  technical parameters</a:t>
              </a:r>
            </a:p>
          </p:txBody>
        </p:sp>
        <p:sp>
          <p:nvSpPr>
            <p:cNvPr id="32" name="TextBox 32">
              <a:extLst>
                <a:ext uri="{FF2B5EF4-FFF2-40B4-BE49-F238E27FC236}">
                  <a16:creationId xmlns="" xmlns:a16="http://schemas.microsoft.com/office/drawing/2014/main" id="{5294176D-3A5E-47B7-9F64-36FDFD1B8C05}"/>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33" name="Straight Arrow Connector 3">
              <a:extLst>
                <a:ext uri="{FF2B5EF4-FFF2-40B4-BE49-F238E27FC236}">
                  <a16:creationId xmlns="" xmlns:a16="http://schemas.microsoft.com/office/drawing/2014/main" id="{F53F6C35-6AFE-4884-9D06-BB367353EC62}"/>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23">
              <a:extLst>
                <a:ext uri="{FF2B5EF4-FFF2-40B4-BE49-F238E27FC236}">
                  <a16:creationId xmlns="" xmlns:a16="http://schemas.microsoft.com/office/drawing/2014/main" id="{7E86C037-8E48-4E0C-BD00-5ED1DB1C6BCE}"/>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6" name="TextBox 30">
              <a:extLst>
                <a:ext uri="{FF2B5EF4-FFF2-40B4-BE49-F238E27FC236}">
                  <a16:creationId xmlns="" xmlns:a16="http://schemas.microsoft.com/office/drawing/2014/main" id="{891E1683-D391-4D01-BED7-6209797CFDF0}"/>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37" name="Straight Arrow Connector 3">
              <a:extLst>
                <a:ext uri="{FF2B5EF4-FFF2-40B4-BE49-F238E27FC236}">
                  <a16:creationId xmlns="" xmlns:a16="http://schemas.microsoft.com/office/drawing/2014/main" id="{0D11CC1E-DB12-42AA-983A-3E5AE5F2C7F1}"/>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8" name="Straight Arrow Connector 3">
              <a:extLst>
                <a:ext uri="{FF2B5EF4-FFF2-40B4-BE49-F238E27FC236}">
                  <a16:creationId xmlns="" xmlns:a16="http://schemas.microsoft.com/office/drawing/2014/main" id="{B70E225F-3947-434B-90A1-FE240B93F8C7}"/>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
              <a:extLst>
                <a:ext uri="{FF2B5EF4-FFF2-40B4-BE49-F238E27FC236}">
                  <a16:creationId xmlns="" xmlns:a16="http://schemas.microsoft.com/office/drawing/2014/main" id="{6B67F75D-6B49-45DF-84E5-9E7E34A1F118}"/>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 xmlns:a16="http://schemas.microsoft.com/office/drawing/2014/main" id="{D93922B9-1AD2-4309-AC50-FD221AEB4901}"/>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42" name="Straight Arrow Connector 15">
              <a:extLst>
                <a:ext uri="{FF2B5EF4-FFF2-40B4-BE49-F238E27FC236}">
                  <a16:creationId xmlns="" xmlns:a16="http://schemas.microsoft.com/office/drawing/2014/main" id="{27EF5FAB-3138-4113-8E8D-516FF17839AC}"/>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3" name="TextBox 24">
              <a:extLst>
                <a:ext uri="{FF2B5EF4-FFF2-40B4-BE49-F238E27FC236}">
                  <a16:creationId xmlns="" xmlns:a16="http://schemas.microsoft.com/office/drawing/2014/main" id="{08E7D97F-53C0-4B41-B181-A015D5555D76}"/>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44" name="TextBox 24">
              <a:extLst>
                <a:ext uri="{FF2B5EF4-FFF2-40B4-BE49-F238E27FC236}">
                  <a16:creationId xmlns="" xmlns:a16="http://schemas.microsoft.com/office/drawing/2014/main" id="{46B1D8E2-81B2-40F1-AC49-5341A246FD05}"/>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46" name="Straight Arrow Connector 3">
              <a:extLst>
                <a:ext uri="{FF2B5EF4-FFF2-40B4-BE49-F238E27FC236}">
                  <a16:creationId xmlns="" xmlns:a16="http://schemas.microsoft.com/office/drawing/2014/main" id="{571B313A-3E3A-47FD-A0C6-0EA8BDB42800}"/>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8" name="TextBox 24">
              <a:extLst>
                <a:ext uri="{FF2B5EF4-FFF2-40B4-BE49-F238E27FC236}">
                  <a16:creationId xmlns="" xmlns:a16="http://schemas.microsoft.com/office/drawing/2014/main" id="{CA1DC1D5-C887-47B9-87A3-4331FC3F37F1}"/>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49" name="Straight Arrow Connector 3">
              <a:extLst>
                <a:ext uri="{FF2B5EF4-FFF2-40B4-BE49-F238E27FC236}">
                  <a16:creationId xmlns="" xmlns:a16="http://schemas.microsoft.com/office/drawing/2014/main" id="{FD7E1977-FFE4-4A52-B4D5-D43C03D484CF}"/>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 xmlns:a16="http://schemas.microsoft.com/office/drawing/2014/main" id="{EF4FBB8F-3A61-4F0B-85B2-663AE8F2BCBD}"/>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51" name="Straight Arrow Connector 3">
              <a:extLst>
                <a:ext uri="{FF2B5EF4-FFF2-40B4-BE49-F238E27FC236}">
                  <a16:creationId xmlns="" xmlns:a16="http://schemas.microsoft.com/office/drawing/2014/main" id="{920B75ED-17F8-423D-9164-741D79549C4E}"/>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 xmlns:a16="http://schemas.microsoft.com/office/drawing/2014/main" id="{C49E9F03-18AF-43A5-A03B-6DA05553B7F7}"/>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53" name="TextBox 26">
              <a:extLst>
                <a:ext uri="{FF2B5EF4-FFF2-40B4-BE49-F238E27FC236}">
                  <a16:creationId xmlns="" xmlns:a16="http://schemas.microsoft.com/office/drawing/2014/main" id="{D487B129-195F-42FC-BEDC-C350F34FD9A9}"/>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54" name="Straight Arrow Connector 3">
              <a:extLst>
                <a:ext uri="{FF2B5EF4-FFF2-40B4-BE49-F238E27FC236}">
                  <a16:creationId xmlns="" xmlns:a16="http://schemas.microsoft.com/office/drawing/2014/main" id="{2B55E7E9-6156-4DFB-B57B-907AB338DE17}"/>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5" name="TextBox 26">
              <a:extLst>
                <a:ext uri="{FF2B5EF4-FFF2-40B4-BE49-F238E27FC236}">
                  <a16:creationId xmlns="" xmlns:a16="http://schemas.microsoft.com/office/drawing/2014/main" id="{085EB967-0FED-47DF-8946-840E5B649FB4}"/>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56" name="Straight Arrow Connector 3">
              <a:extLst>
                <a:ext uri="{FF2B5EF4-FFF2-40B4-BE49-F238E27FC236}">
                  <a16:creationId xmlns="" xmlns:a16="http://schemas.microsoft.com/office/drawing/2014/main" id="{33934DC5-7414-4012-993B-7593E054BB8F}"/>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TextBox 26">
              <a:extLst>
                <a:ext uri="{FF2B5EF4-FFF2-40B4-BE49-F238E27FC236}">
                  <a16:creationId xmlns="" xmlns:a16="http://schemas.microsoft.com/office/drawing/2014/main" id="{A12A4F23-F74A-46B5-BF95-316B6A44F5FE}"/>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66" name="Straight Arrow Connector 3">
              <a:extLst>
                <a:ext uri="{FF2B5EF4-FFF2-40B4-BE49-F238E27FC236}">
                  <a16:creationId xmlns="" xmlns:a16="http://schemas.microsoft.com/office/drawing/2014/main" id="{364063E3-6A45-451B-9074-38614E3D2D03}"/>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7" name="TextBox 26">
              <a:extLst>
                <a:ext uri="{FF2B5EF4-FFF2-40B4-BE49-F238E27FC236}">
                  <a16:creationId xmlns="" xmlns:a16="http://schemas.microsoft.com/office/drawing/2014/main" id="{2208CA32-DECB-42D2-901C-B5E75C886C99}"/>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74" name="Straight Arrow Connector 3">
              <a:extLst>
                <a:ext uri="{FF2B5EF4-FFF2-40B4-BE49-F238E27FC236}">
                  <a16:creationId xmlns="" xmlns:a16="http://schemas.microsoft.com/office/drawing/2014/main" id="{855EEBEF-07C8-49D5-8C10-E95EDABA8926}"/>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26673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10219" y="369332"/>
            <a:ext cx="1825821" cy="369332"/>
          </a:xfrm>
          <a:prstGeom prst="rect">
            <a:avLst/>
          </a:prstGeom>
        </p:spPr>
        <p:txBody>
          <a:bodyPr wrap="none">
            <a:spAutoFit/>
          </a:bodyPr>
          <a:lstStyle/>
          <a:p>
            <a:r>
              <a:rPr lang="en-US" b="1" dirty="0"/>
              <a:t>Future Questions</a:t>
            </a:r>
          </a:p>
        </p:txBody>
      </p:sp>
      <p:sp>
        <p:nvSpPr>
          <p:cNvPr id="2" name="Rectangle 1">
            <a:extLst>
              <a:ext uri="{FF2B5EF4-FFF2-40B4-BE49-F238E27FC236}">
                <a16:creationId xmlns="" xmlns:a16="http://schemas.microsoft.com/office/drawing/2014/main" id="{63107958-516B-44B9-BB82-3C6C8C8407FB}"/>
              </a:ext>
            </a:extLst>
          </p:cNvPr>
          <p:cNvSpPr/>
          <p:nvPr/>
        </p:nvSpPr>
        <p:spPr>
          <a:xfrm>
            <a:off x="5207950" y="1081680"/>
            <a:ext cx="5680710" cy="4247317"/>
          </a:xfrm>
          <a:prstGeom prst="rect">
            <a:avLst/>
          </a:prstGeom>
        </p:spPr>
        <p:txBody>
          <a:bodyPr wrap="square">
            <a:spAutoFit/>
          </a:bodyPr>
          <a:lstStyle/>
          <a:p>
            <a:pPr marL="342900" marR="0" lvl="0" indent="-342900">
              <a:spcBef>
                <a:spcPts val="0"/>
              </a:spcBef>
              <a:spcAft>
                <a:spcPts val="0"/>
              </a:spcAft>
              <a:buFont typeface="Arial" panose="020B0604020202020204" pitchFamily="34" charset="0"/>
              <a:buChar char="•"/>
              <a:tabLst>
                <a:tab pos="457200" algn="l"/>
              </a:tabLst>
            </a:pPr>
            <a:r>
              <a:rPr lang="en-US" dirty="0">
                <a:latin typeface="Calibri" panose="020F0502020204030204" pitchFamily="34" charset="0"/>
                <a:ea typeface="Calibri" panose="020F0502020204030204" pitchFamily="34" charset="0"/>
                <a:cs typeface="Times New Roman" panose="02020603050405020304" pitchFamily="18" charset="0"/>
              </a:rPr>
              <a:t>Many aquamanile and other cast medieval objects examined in European collections retain significantly more core material than the corresponding material in American collections. What might we learn from the analysis of a broader selection of core samples? Might further analysis corroborate some of the groupings made on stylistic grounds? Are there detailed enough geological maps of Germany to allow for the identification of geologic sources for the materials comprising their clays. And what additional information might be gleaned from the shape and size of the component grains? </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dirty="0">
                <a:latin typeface="Calibri" panose="020F0502020204030204" pitchFamily="34" charset="0"/>
                <a:ea typeface="Calibri" panose="020F0502020204030204" pitchFamily="34" charset="0"/>
                <a:cs typeface="Calibri" panose="020F0502020204030204" pitchFamily="34" charset="0"/>
              </a:rPr>
              <a:t>What technical relationships might we find between </a:t>
            </a:r>
            <a:r>
              <a:rPr lang="en-US" dirty="0" err="1">
                <a:latin typeface="Calibri" panose="020F0502020204030204" pitchFamily="34" charset="0"/>
                <a:ea typeface="Calibri" panose="020F0502020204030204" pitchFamily="34" charset="0"/>
                <a:cs typeface="Calibri" panose="020F0502020204030204" pitchFamily="34" charset="0"/>
              </a:rPr>
              <a:t>aquamanilia</a:t>
            </a:r>
            <a:r>
              <a:rPr lang="en-US" dirty="0">
                <a:latin typeface="Calibri" panose="020F0502020204030204" pitchFamily="34" charset="0"/>
                <a:ea typeface="Calibri" panose="020F0502020204030204" pitchFamily="34" charset="0"/>
                <a:cs typeface="Calibri" panose="020F0502020204030204" pitchFamily="34" charset="0"/>
              </a:rPr>
              <a:t>, other small-scale cast objects, and monumental works</a:t>
            </a:r>
            <a:r>
              <a:rPr lang="en-US" dirty="0">
                <a:latin typeface="Calibri" panose="020F0502020204030204" pitchFamily="34" charset="0"/>
                <a:ea typeface="Calibri" panose="020F0502020204030204" pitchFamily="34" charset="0"/>
                <a:cs typeface="Times New Roman" panose="02020603050405020304" pitchFamily="18" charset="0"/>
              </a:rPr>
              <a:t> of art from the same period?</a:t>
            </a:r>
          </a:p>
        </p:txBody>
      </p:sp>
      <p:pic>
        <p:nvPicPr>
          <p:cNvPr id="3" name="Picture 2">
            <a:extLst>
              <a:ext uri="{FF2B5EF4-FFF2-40B4-BE49-F238E27FC236}">
                <a16:creationId xmlns="" xmlns:a16="http://schemas.microsoft.com/office/drawing/2014/main" id="{77AD8F38-9E2C-4056-AE23-98FE88052F1A}"/>
              </a:ext>
            </a:extLst>
          </p:cNvPr>
          <p:cNvPicPr>
            <a:picLocks noChangeAspect="1"/>
          </p:cNvPicPr>
          <p:nvPr/>
        </p:nvPicPr>
        <p:blipFill>
          <a:blip r:embed="rId3"/>
          <a:stretch>
            <a:fillRect/>
          </a:stretch>
        </p:blipFill>
        <p:spPr>
          <a:xfrm>
            <a:off x="424612" y="1268101"/>
            <a:ext cx="4391449" cy="4461712"/>
          </a:xfrm>
          <a:prstGeom prst="rect">
            <a:avLst/>
          </a:prstGeom>
        </p:spPr>
      </p:pic>
      <p:grpSp>
        <p:nvGrpSpPr>
          <p:cNvPr id="28" name="Group 27">
            <a:extLst>
              <a:ext uri="{FF2B5EF4-FFF2-40B4-BE49-F238E27FC236}">
                <a16:creationId xmlns="" xmlns:a16="http://schemas.microsoft.com/office/drawing/2014/main" id="{1C042EA6-EBBB-4DD2-B78D-4DF1B876F2AA}"/>
              </a:ext>
            </a:extLst>
          </p:cNvPr>
          <p:cNvGrpSpPr/>
          <p:nvPr/>
        </p:nvGrpSpPr>
        <p:grpSpPr>
          <a:xfrm>
            <a:off x="1066499" y="5765604"/>
            <a:ext cx="10167309" cy="907431"/>
            <a:chOff x="1583112" y="5879358"/>
            <a:chExt cx="10167309" cy="907431"/>
          </a:xfrm>
        </p:grpSpPr>
        <p:sp>
          <p:nvSpPr>
            <p:cNvPr id="29" name="Rectangle 28">
              <a:extLst>
                <a:ext uri="{FF2B5EF4-FFF2-40B4-BE49-F238E27FC236}">
                  <a16:creationId xmlns="" xmlns:a16="http://schemas.microsoft.com/office/drawing/2014/main" id="{AFE45497-42EE-413B-9328-C165B67E2EAC}"/>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Arrow Connector 15">
              <a:extLst>
                <a:ext uri="{FF2B5EF4-FFF2-40B4-BE49-F238E27FC236}">
                  <a16:creationId xmlns="" xmlns:a16="http://schemas.microsoft.com/office/drawing/2014/main" id="{21159309-E051-434D-9F10-C16D92938A3F}"/>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1" name="Straight Arrow Connector 21">
              <a:extLst>
                <a:ext uri="{FF2B5EF4-FFF2-40B4-BE49-F238E27FC236}">
                  <a16:creationId xmlns="" xmlns:a16="http://schemas.microsoft.com/office/drawing/2014/main" id="{A356F967-4C7A-4C37-8D6F-A432D17388A8}"/>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2" name="Straight Arrow Connector 23">
              <a:extLst>
                <a:ext uri="{FF2B5EF4-FFF2-40B4-BE49-F238E27FC236}">
                  <a16:creationId xmlns="" xmlns:a16="http://schemas.microsoft.com/office/drawing/2014/main" id="{8154DD9F-8316-493C-BFAD-7132B843BD2D}"/>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3" name="TextBox 24">
              <a:extLst>
                <a:ext uri="{FF2B5EF4-FFF2-40B4-BE49-F238E27FC236}">
                  <a16:creationId xmlns="" xmlns:a16="http://schemas.microsoft.com/office/drawing/2014/main" id="{E835ACAB-1A6F-4088-89F9-40500522FA6B}"/>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34" name="TextBox 26">
              <a:extLst>
                <a:ext uri="{FF2B5EF4-FFF2-40B4-BE49-F238E27FC236}">
                  <a16:creationId xmlns="" xmlns:a16="http://schemas.microsoft.com/office/drawing/2014/main" id="{387DE409-8937-4AD4-B74A-C851A403B9ED}"/>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35" name="TextBox 28">
              <a:extLst>
                <a:ext uri="{FF2B5EF4-FFF2-40B4-BE49-F238E27FC236}">
                  <a16:creationId xmlns="" xmlns:a16="http://schemas.microsoft.com/office/drawing/2014/main" id="{DB55F838-A38D-4CE3-B201-173A4C2390F5}"/>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36" name="TextBox 30">
              <a:extLst>
                <a:ext uri="{FF2B5EF4-FFF2-40B4-BE49-F238E27FC236}">
                  <a16:creationId xmlns="" xmlns:a16="http://schemas.microsoft.com/office/drawing/2014/main" id="{FF55598C-B7AF-4C2F-91C9-6562A35974A4}"/>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37" name="TextBox 32">
              <a:extLst>
                <a:ext uri="{FF2B5EF4-FFF2-40B4-BE49-F238E27FC236}">
                  <a16:creationId xmlns="" xmlns:a16="http://schemas.microsoft.com/office/drawing/2014/main" id="{E7150089-EC48-4950-82CF-164A23416149}"/>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38" name="Straight Arrow Connector 3">
              <a:extLst>
                <a:ext uri="{FF2B5EF4-FFF2-40B4-BE49-F238E27FC236}">
                  <a16:creationId xmlns="" xmlns:a16="http://schemas.microsoft.com/office/drawing/2014/main" id="{69C849A3-5D3B-49B4-9A06-641EF7368826}"/>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23">
              <a:extLst>
                <a:ext uri="{FF2B5EF4-FFF2-40B4-BE49-F238E27FC236}">
                  <a16:creationId xmlns="" xmlns:a16="http://schemas.microsoft.com/office/drawing/2014/main" id="{888B6288-DED5-42E5-897B-3E569AC44AE6}"/>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0" name="TextBox 30">
              <a:extLst>
                <a:ext uri="{FF2B5EF4-FFF2-40B4-BE49-F238E27FC236}">
                  <a16:creationId xmlns="" xmlns:a16="http://schemas.microsoft.com/office/drawing/2014/main" id="{3A8F26E5-2221-4F7F-AEB0-E5EE0A8311AA}"/>
                </a:ext>
              </a:extLst>
            </p:cNvPr>
            <p:cNvSpPr txBox="1"/>
            <p:nvPr/>
          </p:nvSpPr>
          <p:spPr>
            <a:xfrm>
              <a:off x="9405139" y="6004644"/>
              <a:ext cx="870671" cy="400110"/>
            </a:xfrm>
            <a:prstGeom prst="rect">
              <a:avLst/>
            </a:prstGeom>
          </p:spPr>
          <p:txBody>
            <a:bodyPr wrap="square" rtlCol="0">
              <a:spAutoFit/>
            </a:bodyPr>
            <a:lstStyle/>
            <a:p>
              <a:pPr algn="ctr"/>
              <a:r>
                <a:rPr lang="en-US" sz="1000" dirty="0">
                  <a:solidFill>
                    <a:srgbClr val="FF0000"/>
                  </a:solidFill>
                  <a:latin typeface="Calibri"/>
                </a:rPr>
                <a:t>Further questions</a:t>
              </a:r>
            </a:p>
          </p:txBody>
        </p:sp>
        <p:cxnSp>
          <p:nvCxnSpPr>
            <p:cNvPr id="41" name="Straight Arrow Connector 3">
              <a:extLst>
                <a:ext uri="{FF2B5EF4-FFF2-40B4-BE49-F238E27FC236}">
                  <a16:creationId xmlns="" xmlns:a16="http://schemas.microsoft.com/office/drawing/2014/main" id="{B4955366-9887-40BC-9750-38FF24755B53}"/>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3">
              <a:extLst>
                <a:ext uri="{FF2B5EF4-FFF2-40B4-BE49-F238E27FC236}">
                  <a16:creationId xmlns="" xmlns:a16="http://schemas.microsoft.com/office/drawing/2014/main" id="{8C17DF00-E5A6-42FB-B4F3-75E70BE889E2}"/>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3">
              <a:extLst>
                <a:ext uri="{FF2B5EF4-FFF2-40B4-BE49-F238E27FC236}">
                  <a16:creationId xmlns="" xmlns:a16="http://schemas.microsoft.com/office/drawing/2014/main" id="{66FC45D1-D0C4-4B4D-8D45-91C035C313A7}"/>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 xmlns:a16="http://schemas.microsoft.com/office/drawing/2014/main" id="{A0AEA5AB-E864-4D47-86AB-108F54D5788D}"/>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45" name="Straight Arrow Connector 15">
              <a:extLst>
                <a:ext uri="{FF2B5EF4-FFF2-40B4-BE49-F238E27FC236}">
                  <a16:creationId xmlns="" xmlns:a16="http://schemas.microsoft.com/office/drawing/2014/main" id="{C15DF3DB-A2BC-4564-8162-207C1F4AC9DD}"/>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6" name="TextBox 24">
              <a:extLst>
                <a:ext uri="{FF2B5EF4-FFF2-40B4-BE49-F238E27FC236}">
                  <a16:creationId xmlns="" xmlns:a16="http://schemas.microsoft.com/office/drawing/2014/main" id="{43543F60-DAFA-4BBA-9976-87BC7CFA4642}"/>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47" name="TextBox 24">
              <a:extLst>
                <a:ext uri="{FF2B5EF4-FFF2-40B4-BE49-F238E27FC236}">
                  <a16:creationId xmlns="" xmlns:a16="http://schemas.microsoft.com/office/drawing/2014/main" id="{9A128F52-109B-4565-8843-972921A3B010}"/>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48" name="Straight Arrow Connector 3">
              <a:extLst>
                <a:ext uri="{FF2B5EF4-FFF2-40B4-BE49-F238E27FC236}">
                  <a16:creationId xmlns="" xmlns:a16="http://schemas.microsoft.com/office/drawing/2014/main" id="{B80F3294-3658-4201-B619-C184E0E12832}"/>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9" name="TextBox 24">
              <a:extLst>
                <a:ext uri="{FF2B5EF4-FFF2-40B4-BE49-F238E27FC236}">
                  <a16:creationId xmlns="" xmlns:a16="http://schemas.microsoft.com/office/drawing/2014/main" id="{D381D530-596C-43CE-A4E7-BFAB85F7FF4E}"/>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50" name="Straight Arrow Connector 3">
              <a:extLst>
                <a:ext uri="{FF2B5EF4-FFF2-40B4-BE49-F238E27FC236}">
                  <a16:creationId xmlns="" xmlns:a16="http://schemas.microsoft.com/office/drawing/2014/main" id="{4E0C6891-1107-4C3F-A348-D9D541C6AF9A}"/>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 xmlns:a16="http://schemas.microsoft.com/office/drawing/2014/main" id="{6D7395BE-4153-484A-A2DB-305DA117BC25}"/>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52" name="Straight Arrow Connector 3">
              <a:extLst>
                <a:ext uri="{FF2B5EF4-FFF2-40B4-BE49-F238E27FC236}">
                  <a16:creationId xmlns="" xmlns:a16="http://schemas.microsoft.com/office/drawing/2014/main" id="{4E589C9F-4695-4382-9E74-FF3A13871304}"/>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 xmlns:a16="http://schemas.microsoft.com/office/drawing/2014/main" id="{59C937C1-C058-4162-B48C-B7C76B870028}"/>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54" name="TextBox 26">
              <a:extLst>
                <a:ext uri="{FF2B5EF4-FFF2-40B4-BE49-F238E27FC236}">
                  <a16:creationId xmlns="" xmlns:a16="http://schemas.microsoft.com/office/drawing/2014/main" id="{2CB4BDCF-7D24-4437-8D89-D248433C2307}"/>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55" name="Straight Arrow Connector 3">
              <a:extLst>
                <a:ext uri="{FF2B5EF4-FFF2-40B4-BE49-F238E27FC236}">
                  <a16:creationId xmlns="" xmlns:a16="http://schemas.microsoft.com/office/drawing/2014/main" id="{821FA2D9-C903-431A-A5F3-3AED84F7CC70}"/>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6" name="TextBox 26">
              <a:extLst>
                <a:ext uri="{FF2B5EF4-FFF2-40B4-BE49-F238E27FC236}">
                  <a16:creationId xmlns="" xmlns:a16="http://schemas.microsoft.com/office/drawing/2014/main" id="{5EEE4B4F-C141-4118-9A88-88595875EA33}"/>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57" name="Straight Arrow Connector 3">
              <a:extLst>
                <a:ext uri="{FF2B5EF4-FFF2-40B4-BE49-F238E27FC236}">
                  <a16:creationId xmlns="" xmlns:a16="http://schemas.microsoft.com/office/drawing/2014/main" id="{E93C0CAB-04A1-460C-A8D5-74E6D1D6D8A0}"/>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8" name="TextBox 26">
              <a:extLst>
                <a:ext uri="{FF2B5EF4-FFF2-40B4-BE49-F238E27FC236}">
                  <a16:creationId xmlns="" xmlns:a16="http://schemas.microsoft.com/office/drawing/2014/main" id="{6B8E5DA1-13D3-44E6-94C9-8430714FB9C0}"/>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59" name="Straight Arrow Connector 3">
              <a:extLst>
                <a:ext uri="{FF2B5EF4-FFF2-40B4-BE49-F238E27FC236}">
                  <a16:creationId xmlns="" xmlns:a16="http://schemas.microsoft.com/office/drawing/2014/main" id="{8C6446FD-C621-4503-B2C2-8E7E8E1F5763}"/>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TextBox 26">
              <a:extLst>
                <a:ext uri="{FF2B5EF4-FFF2-40B4-BE49-F238E27FC236}">
                  <a16:creationId xmlns="" xmlns:a16="http://schemas.microsoft.com/office/drawing/2014/main" id="{B1137BB7-A652-4882-B8CD-189FB0513B32}"/>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61" name="Straight Arrow Connector 3">
              <a:extLst>
                <a:ext uri="{FF2B5EF4-FFF2-40B4-BE49-F238E27FC236}">
                  <a16:creationId xmlns="" xmlns:a16="http://schemas.microsoft.com/office/drawing/2014/main" id="{CBD9AFD1-92FB-40F8-ADEF-EA67F87CD142}"/>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2108132" y="848299"/>
            <a:ext cx="1031051" cy="369332"/>
          </a:xfrm>
          <a:prstGeom prst="rect">
            <a:avLst/>
          </a:prstGeom>
          <a:noFill/>
        </p:spPr>
        <p:txBody>
          <a:bodyPr wrap="none" rtlCol="0">
            <a:spAutoFit/>
          </a:bodyPr>
          <a:lstStyle/>
          <a:p>
            <a:r>
              <a:rPr lang="en-US" dirty="0" smtClean="0"/>
              <a:t>Fig. </a:t>
            </a:r>
            <a:r>
              <a:rPr lang="en-US" dirty="0" smtClean="0"/>
              <a:t>1044</a:t>
            </a:r>
            <a:endParaRPr lang="en-US" dirty="0" smtClean="0"/>
          </a:p>
        </p:txBody>
      </p:sp>
    </p:spTree>
    <p:extLst>
      <p:ext uri="{BB962C8B-B14F-4D97-AF65-F5344CB8AC3E}">
        <p14:creationId xmlns:p14="http://schemas.microsoft.com/office/powerpoint/2010/main" val="961273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301595" y="345439"/>
            <a:ext cx="8767186" cy="480565"/>
          </a:xfrm>
          <a:prstGeom prst="rect">
            <a:avLst/>
          </a:prstGeom>
        </p:spPr>
        <p:txBody>
          <a:bodyPr vert="horz" lIns="91440" tIns="45720" rIns="91440" bIns="45720" rtlCol="0" anchor="t">
            <a:normAutofit/>
          </a:bodyPr>
          <a:lstStyle/>
          <a:p>
            <a:r>
              <a:rPr lang="en-US" sz="2000" b="1" dirty="0"/>
              <a:t>Context for the technical study</a:t>
            </a:r>
          </a:p>
          <a:p>
            <a:pPr algn="ctr">
              <a:spcBef>
                <a:spcPct val="20000"/>
              </a:spcBef>
              <a:defRPr/>
            </a:pPr>
            <a:endParaRPr lang="fr-FR" sz="3200" dirty="0">
              <a:solidFill>
                <a:schemeClr val="tx1">
                  <a:tint val="75000"/>
                </a:schemeClr>
              </a:solidFill>
            </a:endParaRPr>
          </a:p>
        </p:txBody>
      </p:sp>
      <p:sp>
        <p:nvSpPr>
          <p:cNvPr id="2" name="Rectangle 1">
            <a:extLst>
              <a:ext uri="{FF2B5EF4-FFF2-40B4-BE49-F238E27FC236}">
                <a16:creationId xmlns="" xmlns:a16="http://schemas.microsoft.com/office/drawing/2014/main" id="{52D591E7-5DCE-4C62-8E81-833FAD4029CE}"/>
              </a:ext>
            </a:extLst>
          </p:cNvPr>
          <p:cNvSpPr/>
          <p:nvPr/>
        </p:nvSpPr>
        <p:spPr>
          <a:xfrm>
            <a:off x="425133" y="3851077"/>
            <a:ext cx="11483201" cy="2062103"/>
          </a:xfrm>
          <a:prstGeom prst="rect">
            <a:avLst/>
          </a:prstGeom>
        </p:spPr>
        <p:txBody>
          <a:bodyPr wrap="square" anchor="t">
            <a:spAutoFit/>
          </a:bodyPr>
          <a:lstStyle/>
          <a:p>
            <a:r>
              <a:rPr lang="en-US" sz="1600" dirty="0"/>
              <a:t>The Metropolitan Museum of Art’s collection of </a:t>
            </a:r>
            <a:r>
              <a:rPr lang="en-US" sz="1600" dirty="0" err="1"/>
              <a:t>aquamanilia</a:t>
            </a:r>
            <a:r>
              <a:rPr lang="en-US" sz="1600" dirty="0"/>
              <a:t> and associated medieval German metalwork became the focus of an exhibition that integrated art historical analyses with the technical examination of the vessels in the Met’s collections and related cast objects in other collections around the world. Several dozen works formed the focal point of this study, though information from many others also fed into this research. Invaluable insights were also gleaned from the experimental replication of one of the Met’s lion aquamanile that followed closely the processes prescribed by the medieval monk Theophilus in his 12</a:t>
            </a:r>
            <a:r>
              <a:rPr lang="en-US" sz="1600" baseline="30000" dirty="0"/>
              <a:t>th</a:t>
            </a:r>
            <a:r>
              <a:rPr lang="en-US" sz="1600" dirty="0"/>
              <a:t> century treatise, </a:t>
            </a:r>
            <a:r>
              <a:rPr lang="en-US" sz="1600" i="1" dirty="0"/>
              <a:t>On Divers Arts: The Foremost Medieval Treatise on Painting, Glassmaking, and Metalwor</a:t>
            </a:r>
            <a:r>
              <a:rPr lang="en-US" sz="1600" dirty="0"/>
              <a:t>k. Written around the time when </a:t>
            </a:r>
            <a:r>
              <a:rPr lang="en-US" sz="1600" dirty="0" err="1"/>
              <a:t>aquamanilia</a:t>
            </a:r>
            <a:r>
              <a:rPr lang="en-US" sz="1600" dirty="0"/>
              <a:t> first appeared, the treatise describes, amongst other things, the casting of a complex sculptural censer, a comparable, hollow, copper-alloy object, albeit, cast in two halves. </a:t>
            </a:r>
          </a:p>
        </p:txBody>
      </p:sp>
      <p:pic>
        <p:nvPicPr>
          <p:cNvPr id="26" name="Picture 25">
            <a:extLst>
              <a:ext uri="{FF2B5EF4-FFF2-40B4-BE49-F238E27FC236}">
                <a16:creationId xmlns="" xmlns:a16="http://schemas.microsoft.com/office/drawing/2014/main" id="{C9F829BA-BBF6-4A06-8A1C-04E94F6A5DD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189947" y="1096910"/>
            <a:ext cx="2491766" cy="2487621"/>
          </a:xfrm>
          <a:prstGeom prst="rect">
            <a:avLst/>
          </a:prstGeom>
        </p:spPr>
      </p:pic>
      <p:pic>
        <p:nvPicPr>
          <p:cNvPr id="28" name="Picture 27">
            <a:extLst>
              <a:ext uri="{FF2B5EF4-FFF2-40B4-BE49-F238E27FC236}">
                <a16:creationId xmlns="" xmlns:a16="http://schemas.microsoft.com/office/drawing/2014/main" id="{CAF127D2-7D26-45F1-B186-3987FF75981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30902" y="1077956"/>
            <a:ext cx="2491766" cy="2503170"/>
          </a:xfrm>
          <a:prstGeom prst="rect">
            <a:avLst/>
          </a:prstGeom>
          <a:ln>
            <a:solidFill>
              <a:schemeClr val="accent1"/>
            </a:solidFill>
          </a:ln>
        </p:spPr>
      </p:pic>
      <p:grpSp>
        <p:nvGrpSpPr>
          <p:cNvPr id="29" name="Group 28">
            <a:extLst>
              <a:ext uri="{FF2B5EF4-FFF2-40B4-BE49-F238E27FC236}">
                <a16:creationId xmlns="" xmlns:a16="http://schemas.microsoft.com/office/drawing/2014/main" id="{F7350B37-DDB6-41B4-A1AF-932BB1EB89E7}"/>
              </a:ext>
            </a:extLst>
          </p:cNvPr>
          <p:cNvGrpSpPr/>
          <p:nvPr/>
        </p:nvGrpSpPr>
        <p:grpSpPr>
          <a:xfrm>
            <a:off x="1066499" y="5765604"/>
            <a:ext cx="10167309" cy="907431"/>
            <a:chOff x="1583112" y="5879358"/>
            <a:chExt cx="10167309" cy="907431"/>
          </a:xfrm>
        </p:grpSpPr>
        <p:sp>
          <p:nvSpPr>
            <p:cNvPr id="30" name="Rectangle 29">
              <a:extLst>
                <a:ext uri="{FF2B5EF4-FFF2-40B4-BE49-F238E27FC236}">
                  <a16:creationId xmlns="" xmlns:a16="http://schemas.microsoft.com/office/drawing/2014/main" id="{0EFB1EAB-4A25-4F94-AC66-A25C2CC0EEF2}"/>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15">
              <a:extLst>
                <a:ext uri="{FF2B5EF4-FFF2-40B4-BE49-F238E27FC236}">
                  <a16:creationId xmlns="" xmlns:a16="http://schemas.microsoft.com/office/drawing/2014/main" id="{CA5E4790-23E6-4F40-8E8E-24FEF348FBB3}"/>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2" name="Straight Arrow Connector 21">
              <a:extLst>
                <a:ext uri="{FF2B5EF4-FFF2-40B4-BE49-F238E27FC236}">
                  <a16:creationId xmlns="" xmlns:a16="http://schemas.microsoft.com/office/drawing/2014/main" id="{CB067414-58DD-4D1C-AC04-7268FB129397}"/>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23">
              <a:extLst>
                <a:ext uri="{FF2B5EF4-FFF2-40B4-BE49-F238E27FC236}">
                  <a16:creationId xmlns="" xmlns:a16="http://schemas.microsoft.com/office/drawing/2014/main" id="{CA16512A-5A1D-4DAF-9EEA-67358D40DF04}"/>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5" name="TextBox 24">
              <a:extLst>
                <a:ext uri="{FF2B5EF4-FFF2-40B4-BE49-F238E27FC236}">
                  <a16:creationId xmlns="" xmlns:a16="http://schemas.microsoft.com/office/drawing/2014/main" id="{568126C5-82B3-4E3F-A981-E10864D5BD54}"/>
                </a:ext>
              </a:extLst>
            </p:cNvPr>
            <p:cNvSpPr txBox="1"/>
            <p:nvPr/>
          </p:nvSpPr>
          <p:spPr>
            <a:xfrm>
              <a:off x="2069943" y="5987080"/>
              <a:ext cx="869565" cy="246221"/>
            </a:xfrm>
            <a:prstGeom prst="rect">
              <a:avLst/>
            </a:prstGeom>
          </p:spPr>
          <p:txBody>
            <a:bodyPr wrap="square" rtlCol="0">
              <a:spAutoFit/>
            </a:bodyPr>
            <a:lstStyle/>
            <a:p>
              <a:pPr algn="ctr"/>
              <a:r>
                <a:rPr lang="en-US" sz="1000" dirty="0">
                  <a:solidFill>
                    <a:srgbClr val="FF0000"/>
                  </a:solidFill>
                </a:rPr>
                <a:t>Context</a:t>
              </a:r>
            </a:p>
          </p:txBody>
        </p:sp>
        <p:sp>
          <p:nvSpPr>
            <p:cNvPr id="36" name="TextBox 26">
              <a:extLst>
                <a:ext uri="{FF2B5EF4-FFF2-40B4-BE49-F238E27FC236}">
                  <a16:creationId xmlns="" xmlns:a16="http://schemas.microsoft.com/office/drawing/2014/main" id="{4D21795C-A0D2-4216-9A70-53772A9D449F}"/>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37" name="TextBox 28">
              <a:extLst>
                <a:ext uri="{FF2B5EF4-FFF2-40B4-BE49-F238E27FC236}">
                  <a16:creationId xmlns="" xmlns:a16="http://schemas.microsoft.com/office/drawing/2014/main" id="{FFE769B6-54C4-4C9D-909B-2099C0EB7F6B}"/>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38" name="TextBox 30">
              <a:extLst>
                <a:ext uri="{FF2B5EF4-FFF2-40B4-BE49-F238E27FC236}">
                  <a16:creationId xmlns="" xmlns:a16="http://schemas.microsoft.com/office/drawing/2014/main" id="{A1ABAAEE-00AC-4C34-AE42-D516526A556D}"/>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39" name="TextBox 32">
              <a:extLst>
                <a:ext uri="{FF2B5EF4-FFF2-40B4-BE49-F238E27FC236}">
                  <a16:creationId xmlns="" xmlns:a16="http://schemas.microsoft.com/office/drawing/2014/main" id="{F0D9DCFC-75DA-4F18-8CAF-23662D6C1070}"/>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41" name="Straight Arrow Connector 3">
              <a:extLst>
                <a:ext uri="{FF2B5EF4-FFF2-40B4-BE49-F238E27FC236}">
                  <a16:creationId xmlns="" xmlns:a16="http://schemas.microsoft.com/office/drawing/2014/main" id="{91E254ED-0808-46FA-91B0-FB2300F691B5}"/>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23">
              <a:extLst>
                <a:ext uri="{FF2B5EF4-FFF2-40B4-BE49-F238E27FC236}">
                  <a16:creationId xmlns="" xmlns:a16="http://schemas.microsoft.com/office/drawing/2014/main" id="{ACCF9B99-3576-4EE9-B9C0-6F8B53D5F23F}"/>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3" name="TextBox 30">
              <a:extLst>
                <a:ext uri="{FF2B5EF4-FFF2-40B4-BE49-F238E27FC236}">
                  <a16:creationId xmlns="" xmlns:a16="http://schemas.microsoft.com/office/drawing/2014/main" id="{2A99DBDA-EB43-46AC-B44E-7835E9729B12}"/>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44" name="Straight Arrow Connector 3">
              <a:extLst>
                <a:ext uri="{FF2B5EF4-FFF2-40B4-BE49-F238E27FC236}">
                  <a16:creationId xmlns="" xmlns:a16="http://schemas.microsoft.com/office/drawing/2014/main" id="{D6F3EC46-E757-449A-AA3C-B292996BA88F}"/>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3">
              <a:extLst>
                <a:ext uri="{FF2B5EF4-FFF2-40B4-BE49-F238E27FC236}">
                  <a16:creationId xmlns="" xmlns:a16="http://schemas.microsoft.com/office/drawing/2014/main" id="{796167A8-A6CF-40F4-BA59-6709C973C6E9}"/>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3">
              <a:extLst>
                <a:ext uri="{FF2B5EF4-FFF2-40B4-BE49-F238E27FC236}">
                  <a16:creationId xmlns="" xmlns:a16="http://schemas.microsoft.com/office/drawing/2014/main" id="{9EB2C278-33FC-4F1B-9822-3C69E1627BDA}"/>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 xmlns:a16="http://schemas.microsoft.com/office/drawing/2014/main" id="{41F9B27F-C85F-4BE3-BCC4-A0740A605D18}"/>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49" name="Straight Arrow Connector 15">
              <a:extLst>
                <a:ext uri="{FF2B5EF4-FFF2-40B4-BE49-F238E27FC236}">
                  <a16:creationId xmlns="" xmlns:a16="http://schemas.microsoft.com/office/drawing/2014/main" id="{C3ABACEC-8B10-46CF-9F55-C6A3A263CAE0}"/>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0" name="TextBox 24">
              <a:extLst>
                <a:ext uri="{FF2B5EF4-FFF2-40B4-BE49-F238E27FC236}">
                  <a16:creationId xmlns="" xmlns:a16="http://schemas.microsoft.com/office/drawing/2014/main" id="{3B78604C-26CB-4BFD-8362-B8A77A9FB1D9}"/>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51" name="TextBox 24">
              <a:extLst>
                <a:ext uri="{FF2B5EF4-FFF2-40B4-BE49-F238E27FC236}">
                  <a16:creationId xmlns="" xmlns:a16="http://schemas.microsoft.com/office/drawing/2014/main" id="{90D17205-899F-4C77-9BB1-32B7135E8975}"/>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52" name="Straight Arrow Connector 3">
              <a:extLst>
                <a:ext uri="{FF2B5EF4-FFF2-40B4-BE49-F238E27FC236}">
                  <a16:creationId xmlns="" xmlns:a16="http://schemas.microsoft.com/office/drawing/2014/main" id="{D57BB349-80A0-483A-AAC8-4749C6D19C52}"/>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5" name="TextBox 24">
              <a:extLst>
                <a:ext uri="{FF2B5EF4-FFF2-40B4-BE49-F238E27FC236}">
                  <a16:creationId xmlns="" xmlns:a16="http://schemas.microsoft.com/office/drawing/2014/main" id="{53AD9CEB-71F7-4525-878B-3E95CB6D7E3F}"/>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56" name="Straight Arrow Connector 3">
              <a:extLst>
                <a:ext uri="{FF2B5EF4-FFF2-40B4-BE49-F238E27FC236}">
                  <a16:creationId xmlns="" xmlns:a16="http://schemas.microsoft.com/office/drawing/2014/main" id="{E7290A19-F7A3-44FF-95BE-E239F68EF9F0}"/>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 xmlns:a16="http://schemas.microsoft.com/office/drawing/2014/main" id="{FF660277-14E9-453E-9991-62C985CE7FAD}"/>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66" name="Straight Arrow Connector 3">
              <a:extLst>
                <a:ext uri="{FF2B5EF4-FFF2-40B4-BE49-F238E27FC236}">
                  <a16:creationId xmlns="" xmlns:a16="http://schemas.microsoft.com/office/drawing/2014/main" id="{379491AD-4000-422D-849F-C6C6F9A1EEC8}"/>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 xmlns:a16="http://schemas.microsoft.com/office/drawing/2014/main" id="{94315A3C-18C9-4789-94DC-70BD168C7583}"/>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70" name="TextBox 26">
              <a:extLst>
                <a:ext uri="{FF2B5EF4-FFF2-40B4-BE49-F238E27FC236}">
                  <a16:creationId xmlns="" xmlns:a16="http://schemas.microsoft.com/office/drawing/2014/main" id="{6D8084F9-B43E-4B6F-BD42-0030EF5A3CD5}"/>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74" name="Straight Arrow Connector 3">
              <a:extLst>
                <a:ext uri="{FF2B5EF4-FFF2-40B4-BE49-F238E27FC236}">
                  <a16:creationId xmlns="" xmlns:a16="http://schemas.microsoft.com/office/drawing/2014/main" id="{961B04AB-AB5A-4B3E-84E8-3EF047EDD60A}"/>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26">
              <a:extLst>
                <a:ext uri="{FF2B5EF4-FFF2-40B4-BE49-F238E27FC236}">
                  <a16:creationId xmlns="" xmlns:a16="http://schemas.microsoft.com/office/drawing/2014/main" id="{044217D2-9237-4FC5-ACC9-C59693D5C56C}"/>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76" name="Straight Arrow Connector 3">
              <a:extLst>
                <a:ext uri="{FF2B5EF4-FFF2-40B4-BE49-F238E27FC236}">
                  <a16:creationId xmlns="" xmlns:a16="http://schemas.microsoft.com/office/drawing/2014/main" id="{2C083246-FC74-4956-8D88-A85448C5B3FE}"/>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7" name="TextBox 26">
              <a:extLst>
                <a:ext uri="{FF2B5EF4-FFF2-40B4-BE49-F238E27FC236}">
                  <a16:creationId xmlns="" xmlns:a16="http://schemas.microsoft.com/office/drawing/2014/main" id="{F5F82B99-24F9-4D99-B9CB-42D907393018}"/>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78" name="Straight Arrow Connector 3">
              <a:extLst>
                <a:ext uri="{FF2B5EF4-FFF2-40B4-BE49-F238E27FC236}">
                  <a16:creationId xmlns="" xmlns:a16="http://schemas.microsoft.com/office/drawing/2014/main" id="{0399E965-4CF8-4167-BE8B-0CDBB7AA841E}"/>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9" name="TextBox 26">
              <a:extLst>
                <a:ext uri="{FF2B5EF4-FFF2-40B4-BE49-F238E27FC236}">
                  <a16:creationId xmlns="" xmlns:a16="http://schemas.microsoft.com/office/drawing/2014/main" id="{C74276D3-C8FB-440E-9BB5-4FC4980311D9}"/>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80" name="Straight Arrow Connector 3">
              <a:extLst>
                <a:ext uri="{FF2B5EF4-FFF2-40B4-BE49-F238E27FC236}">
                  <a16:creationId xmlns="" xmlns:a16="http://schemas.microsoft.com/office/drawing/2014/main" id="{D977D49C-A40A-4EE0-A6C2-E787C1F92695}"/>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4048020" y="716096"/>
            <a:ext cx="1031051" cy="369332"/>
          </a:xfrm>
          <a:prstGeom prst="rect">
            <a:avLst/>
          </a:prstGeom>
          <a:noFill/>
        </p:spPr>
        <p:txBody>
          <a:bodyPr wrap="none" rtlCol="0">
            <a:spAutoFit/>
          </a:bodyPr>
          <a:lstStyle/>
          <a:p>
            <a:r>
              <a:rPr lang="en-US" dirty="0" smtClean="0"/>
              <a:t>Fig. </a:t>
            </a:r>
            <a:r>
              <a:rPr lang="en-US" dirty="0" smtClean="0"/>
              <a:t>1012</a:t>
            </a:r>
            <a:endParaRPr lang="en-US" dirty="0"/>
          </a:p>
        </p:txBody>
      </p:sp>
      <p:sp>
        <p:nvSpPr>
          <p:cNvPr id="4" name="TextBox 3"/>
          <p:cNvSpPr txBox="1"/>
          <p:nvPr/>
        </p:nvSpPr>
        <p:spPr>
          <a:xfrm>
            <a:off x="7095833" y="650389"/>
            <a:ext cx="1031051" cy="369332"/>
          </a:xfrm>
          <a:prstGeom prst="rect">
            <a:avLst/>
          </a:prstGeom>
          <a:noFill/>
        </p:spPr>
        <p:txBody>
          <a:bodyPr wrap="none" rtlCol="0">
            <a:spAutoFit/>
          </a:bodyPr>
          <a:lstStyle/>
          <a:p>
            <a:r>
              <a:rPr lang="en-US" dirty="0" smtClean="0"/>
              <a:t>Fig. </a:t>
            </a:r>
            <a:r>
              <a:rPr lang="en-US" dirty="0" smtClean="0"/>
              <a:t>1014</a:t>
            </a:r>
            <a:endParaRPr lang="en-US" dirty="0"/>
          </a:p>
        </p:txBody>
      </p:sp>
    </p:spTree>
    <p:extLst>
      <p:ext uri="{BB962C8B-B14F-4D97-AF65-F5344CB8AC3E}">
        <p14:creationId xmlns:p14="http://schemas.microsoft.com/office/powerpoint/2010/main" val="1756854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99014" y="227301"/>
            <a:ext cx="1911101" cy="369332"/>
          </a:xfrm>
          <a:prstGeom prst="rect">
            <a:avLst/>
          </a:prstGeom>
        </p:spPr>
        <p:txBody>
          <a:bodyPr wrap="none">
            <a:spAutoFit/>
          </a:bodyPr>
          <a:lstStyle/>
          <a:p>
            <a:r>
              <a:rPr lang="en-US" b="1" dirty="0"/>
              <a:t>Further Resources</a:t>
            </a:r>
          </a:p>
        </p:txBody>
      </p:sp>
      <p:sp>
        <p:nvSpPr>
          <p:cNvPr id="2" name="Rectangle 1">
            <a:extLst>
              <a:ext uri="{FF2B5EF4-FFF2-40B4-BE49-F238E27FC236}">
                <a16:creationId xmlns="" xmlns:a16="http://schemas.microsoft.com/office/drawing/2014/main" id="{AF2D11D2-5FEA-4CD5-A8D1-1B0C029445DE}"/>
              </a:ext>
            </a:extLst>
          </p:cNvPr>
          <p:cNvSpPr/>
          <p:nvPr/>
        </p:nvSpPr>
        <p:spPr>
          <a:xfrm>
            <a:off x="491420" y="968465"/>
            <a:ext cx="10920327" cy="4524315"/>
          </a:xfrm>
          <a:prstGeom prst="rect">
            <a:avLst/>
          </a:prstGeom>
        </p:spPr>
        <p:txBody>
          <a:bodyPr wrap="square">
            <a:spAutoFit/>
          </a:bodyPr>
          <a:lstStyle/>
          <a:p>
            <a:pPr marL="285750" indent="-285750">
              <a:buFont typeface="Arial" panose="020B0604020202020204" pitchFamily="34" charset="0"/>
              <a:buChar char="•"/>
            </a:pPr>
            <a:r>
              <a:rPr lang="en-US" sz="1600" dirty="0">
                <a:ea typeface="Calibri" panose="020F0502020204030204" pitchFamily="34" charset="0"/>
                <a:cs typeface="Times New Roman" panose="02020603050405020304" pitchFamily="18" charset="0"/>
              </a:rPr>
              <a:t>Bourgarit, D. and Thomas N. 2015. “Ancient brasses: misconceptions and new insights”, in </a:t>
            </a:r>
            <a:r>
              <a:rPr lang="en-US" sz="1600" i="1" dirty="0">
                <a:ea typeface="Calibri" panose="020F0502020204030204" pitchFamily="34" charset="0"/>
                <a:cs typeface="Times New Roman" panose="02020603050405020304" pitchFamily="18" charset="0"/>
              </a:rPr>
              <a:t>Archaeometallurgy in Europe III</a:t>
            </a:r>
            <a:r>
              <a:rPr lang="en-US" sz="1600" dirty="0">
                <a:ea typeface="Calibri" panose="020F0502020204030204" pitchFamily="34" charset="0"/>
                <a:cs typeface="Times New Roman" panose="02020603050405020304" pitchFamily="18" charset="0"/>
              </a:rPr>
              <a:t>, Der </a:t>
            </a:r>
            <a:r>
              <a:rPr lang="en-US" sz="1600" dirty="0" err="1">
                <a:ea typeface="Calibri" panose="020F0502020204030204" pitchFamily="34" charset="0"/>
                <a:cs typeface="Times New Roman" panose="02020603050405020304" pitchFamily="18" charset="0"/>
              </a:rPr>
              <a:t>Anschnitt</a:t>
            </a:r>
            <a:r>
              <a:rPr lang="en-US" sz="1600" dirty="0">
                <a:ea typeface="Calibri" panose="020F0502020204030204" pitchFamily="34" charset="0"/>
                <a:cs typeface="Times New Roman" panose="02020603050405020304" pitchFamily="18" charset="0"/>
              </a:rPr>
              <a:t>, 26, Bochum, pp. 255-261.</a:t>
            </a:r>
          </a:p>
          <a:p>
            <a:pPr marL="285750" indent="-285750">
              <a:buFont typeface="Arial" panose="020B0604020202020204" pitchFamily="34" charset="0"/>
              <a:buChar char="•"/>
            </a:pPr>
            <a:r>
              <a:rPr lang="en-US" sz="1600" dirty="0">
                <a:ea typeface="Calibri" panose="020F0502020204030204" pitchFamily="34" charset="0"/>
                <a:cs typeface="Times New Roman" panose="02020603050405020304" pitchFamily="18" charset="0"/>
              </a:rPr>
              <a:t>Cellini, B. (Ashbee) 1967. </a:t>
            </a:r>
            <a:r>
              <a:rPr lang="en-US" sz="1600" i="1" dirty="0">
                <a:ea typeface="Calibri" panose="020F0502020204030204" pitchFamily="34" charset="0"/>
                <a:cs typeface="Times New Roman" panose="02020603050405020304" pitchFamily="18" charset="0"/>
              </a:rPr>
              <a:t>The Treatises of Benvenuto Cellini on Goldsmithing and Sculpture</a:t>
            </a:r>
            <a:r>
              <a:rPr lang="en-US" sz="1600" dirty="0">
                <a:ea typeface="Calibri" panose="020F0502020204030204" pitchFamily="34" charset="0"/>
                <a:cs typeface="Times New Roman" panose="02020603050405020304" pitchFamily="18" charset="0"/>
              </a:rPr>
              <a:t>, transl. C. R. Ashbee, New York.</a:t>
            </a:r>
          </a:p>
          <a:p>
            <a:pPr marL="285750" indent="-285750">
              <a:buFont typeface="Arial" panose="020B0604020202020204" pitchFamily="34" charset="0"/>
              <a:buChar char="•"/>
            </a:pPr>
            <a:r>
              <a:rPr lang="en-US" sz="1600" dirty="0">
                <a:ea typeface="Calibri" panose="020F0502020204030204" pitchFamily="34" charset="0"/>
                <a:cs typeface="Times New Roman" panose="02020603050405020304" pitchFamily="18" charset="0"/>
              </a:rPr>
              <a:t>Dandridge, P. 2018. “The Hildesheim Baptismal Font: A window into Medieval workshop practices,” in Thomas, N. and Dandridge, P. eds., </a:t>
            </a:r>
            <a:r>
              <a:rPr lang="en-US" sz="1600" i="1" dirty="0" err="1">
                <a:ea typeface="Calibri" panose="020F0502020204030204" pitchFamily="34" charset="0"/>
                <a:cs typeface="Times New Roman" panose="02020603050405020304" pitchFamily="18" charset="0"/>
              </a:rPr>
              <a:t>Cuivre</a:t>
            </a:r>
            <a:r>
              <a:rPr lang="en-US" sz="1600" i="1" dirty="0">
                <a:ea typeface="Calibri" panose="020F0502020204030204" pitchFamily="34" charset="0"/>
                <a:cs typeface="Times New Roman" panose="02020603050405020304" pitchFamily="18" charset="0"/>
              </a:rPr>
              <a:t>, bronzes et </a:t>
            </a:r>
            <a:r>
              <a:rPr lang="en-US" sz="1600" i="1" dirty="0" err="1">
                <a:ea typeface="Calibri" panose="020F0502020204030204" pitchFamily="34" charset="0"/>
                <a:cs typeface="Times New Roman" panose="02020603050405020304" pitchFamily="18" charset="0"/>
              </a:rPr>
              <a:t>laitons</a:t>
            </a:r>
            <a:r>
              <a:rPr lang="en-US" sz="1600" i="1" dirty="0">
                <a:ea typeface="Calibri" panose="020F0502020204030204" pitchFamily="34" charset="0"/>
                <a:cs typeface="Times New Roman" panose="02020603050405020304" pitchFamily="18" charset="0"/>
              </a:rPr>
              <a:t> </a:t>
            </a:r>
            <a:r>
              <a:rPr lang="en-US" sz="1600" i="1" dirty="0" err="1">
                <a:ea typeface="Calibri" panose="020F0502020204030204" pitchFamily="34" charset="0"/>
                <a:cs typeface="Times New Roman" panose="02020603050405020304" pitchFamily="18" charset="0"/>
              </a:rPr>
              <a:t>médiévaux</a:t>
            </a:r>
            <a:r>
              <a:rPr lang="en-US" sz="1600" i="1" dirty="0">
                <a:ea typeface="Calibri" panose="020F0502020204030204" pitchFamily="34" charset="0"/>
                <a:cs typeface="Times New Roman" panose="02020603050405020304" pitchFamily="18" charset="0"/>
              </a:rPr>
              <a:t> : </a:t>
            </a:r>
            <a:r>
              <a:rPr lang="en-US" sz="1600" i="1" dirty="0" err="1">
                <a:ea typeface="Calibri" panose="020F0502020204030204" pitchFamily="34" charset="0"/>
                <a:cs typeface="Times New Roman" panose="02020603050405020304" pitchFamily="18" charset="0"/>
              </a:rPr>
              <a:t>Histoire</a:t>
            </a:r>
            <a:r>
              <a:rPr lang="en-US" sz="1600" i="1" dirty="0">
                <a:ea typeface="Calibri" panose="020F0502020204030204" pitchFamily="34" charset="0"/>
                <a:cs typeface="Times New Roman" panose="02020603050405020304" pitchFamily="18" charset="0"/>
              </a:rPr>
              <a:t>, </a:t>
            </a:r>
            <a:r>
              <a:rPr lang="en-US" sz="1600" i="1" dirty="0" err="1">
                <a:ea typeface="Calibri" panose="020F0502020204030204" pitchFamily="34" charset="0"/>
                <a:cs typeface="Times New Roman" panose="02020603050405020304" pitchFamily="18" charset="0"/>
              </a:rPr>
              <a:t>archéologie</a:t>
            </a:r>
            <a:r>
              <a:rPr lang="en-US" sz="1600" i="1" dirty="0">
                <a:ea typeface="Calibri" panose="020F0502020204030204" pitchFamily="34" charset="0"/>
                <a:cs typeface="Times New Roman" panose="02020603050405020304" pitchFamily="18" charset="0"/>
              </a:rPr>
              <a:t> et </a:t>
            </a:r>
            <a:r>
              <a:rPr lang="en-US" sz="1600" i="1" dirty="0" err="1">
                <a:ea typeface="Calibri" panose="020F0502020204030204" pitchFamily="34" charset="0"/>
                <a:cs typeface="Times New Roman" panose="02020603050405020304" pitchFamily="18" charset="0"/>
              </a:rPr>
              <a:t>archéométrie</a:t>
            </a:r>
            <a:r>
              <a:rPr lang="en-US" sz="1600" i="1" dirty="0">
                <a:ea typeface="Calibri" panose="020F0502020204030204" pitchFamily="34" charset="0"/>
                <a:cs typeface="Times New Roman" panose="02020603050405020304" pitchFamily="18" charset="0"/>
              </a:rPr>
              <a:t> des productions </a:t>
            </a:r>
            <a:r>
              <a:rPr lang="en-US" sz="1600" i="1" dirty="0" err="1">
                <a:ea typeface="Calibri" panose="020F0502020204030204" pitchFamily="34" charset="0"/>
                <a:cs typeface="Times New Roman" panose="02020603050405020304" pitchFamily="18" charset="0"/>
              </a:rPr>
              <a:t>en</a:t>
            </a:r>
            <a:r>
              <a:rPr lang="en-US" sz="1600" i="1" dirty="0">
                <a:ea typeface="Calibri" panose="020F0502020204030204" pitchFamily="34" charset="0"/>
                <a:cs typeface="Times New Roman" panose="02020603050405020304" pitchFamily="18" charset="0"/>
              </a:rPr>
              <a:t> </a:t>
            </a:r>
            <a:r>
              <a:rPr lang="en-US" sz="1600" i="1" dirty="0" err="1">
                <a:ea typeface="Calibri" panose="020F0502020204030204" pitchFamily="34" charset="0"/>
                <a:cs typeface="Times New Roman" panose="02020603050405020304" pitchFamily="18" charset="0"/>
              </a:rPr>
              <a:t>laiton</a:t>
            </a:r>
            <a:r>
              <a:rPr lang="en-US" sz="1600" i="1" dirty="0">
                <a:ea typeface="Calibri" panose="020F0502020204030204" pitchFamily="34" charset="0"/>
                <a:cs typeface="Times New Roman" panose="02020603050405020304" pitchFamily="18" charset="0"/>
              </a:rPr>
              <a:t>, bronze et </a:t>
            </a:r>
            <a:r>
              <a:rPr lang="en-US" sz="1600" i="1" dirty="0" err="1">
                <a:ea typeface="Calibri" panose="020F0502020204030204" pitchFamily="34" charset="0"/>
                <a:cs typeface="Times New Roman" panose="02020603050405020304" pitchFamily="18" charset="0"/>
              </a:rPr>
              <a:t>autres</a:t>
            </a:r>
            <a:r>
              <a:rPr lang="en-US" sz="1600" i="1" dirty="0">
                <a:ea typeface="Calibri" panose="020F0502020204030204" pitchFamily="34" charset="0"/>
                <a:cs typeface="Times New Roman" panose="02020603050405020304" pitchFamily="18" charset="0"/>
              </a:rPr>
              <a:t> </a:t>
            </a:r>
            <a:r>
              <a:rPr lang="en-US" sz="1600" i="1" dirty="0" err="1">
                <a:ea typeface="Calibri" panose="020F0502020204030204" pitchFamily="34" charset="0"/>
                <a:cs typeface="Times New Roman" panose="02020603050405020304" pitchFamily="18" charset="0"/>
              </a:rPr>
              <a:t>alliages</a:t>
            </a:r>
            <a:r>
              <a:rPr lang="en-US" sz="1600" i="1" dirty="0">
                <a:ea typeface="Calibri" panose="020F0502020204030204" pitchFamily="34" charset="0"/>
                <a:cs typeface="Times New Roman" panose="02020603050405020304" pitchFamily="18" charset="0"/>
              </a:rPr>
              <a:t> à base de </a:t>
            </a:r>
            <a:r>
              <a:rPr lang="en-US" sz="1600" i="1" dirty="0" err="1">
                <a:ea typeface="Calibri" panose="020F0502020204030204" pitchFamily="34" charset="0"/>
                <a:cs typeface="Times New Roman" panose="02020603050405020304" pitchFamily="18" charset="0"/>
              </a:rPr>
              <a:t>cuivre</a:t>
            </a:r>
            <a:r>
              <a:rPr lang="en-US" sz="1600" i="1" dirty="0">
                <a:ea typeface="Calibri" panose="020F0502020204030204" pitchFamily="34" charset="0"/>
                <a:cs typeface="Times New Roman" panose="02020603050405020304" pitchFamily="18" charset="0"/>
              </a:rPr>
              <a:t> dans </a:t>
            </a:r>
            <a:r>
              <a:rPr lang="en-US" sz="1600" i="1" dirty="0" err="1">
                <a:ea typeface="Calibri" panose="020F0502020204030204" pitchFamily="34" charset="0"/>
                <a:cs typeface="Times New Roman" panose="02020603050405020304" pitchFamily="18" charset="0"/>
              </a:rPr>
              <a:t>l’Europe</a:t>
            </a:r>
            <a:r>
              <a:rPr lang="en-US" sz="1600" i="1" dirty="0">
                <a:ea typeface="Calibri" panose="020F0502020204030204" pitchFamily="34" charset="0"/>
                <a:cs typeface="Times New Roman" panose="02020603050405020304" pitchFamily="18" charset="0"/>
              </a:rPr>
              <a:t> </a:t>
            </a:r>
            <a:r>
              <a:rPr lang="en-US" sz="1600" i="1" dirty="0" err="1">
                <a:ea typeface="Calibri" panose="020F0502020204030204" pitchFamily="34" charset="0"/>
                <a:cs typeface="Times New Roman" panose="02020603050405020304" pitchFamily="18" charset="0"/>
              </a:rPr>
              <a:t>médiévale</a:t>
            </a:r>
            <a:r>
              <a:rPr lang="en-US" sz="1600" i="1" dirty="0">
                <a:ea typeface="Calibri" panose="020F0502020204030204" pitchFamily="34" charset="0"/>
                <a:cs typeface="Times New Roman" panose="02020603050405020304" pitchFamily="18" charset="0"/>
              </a:rPr>
              <a:t> (12e-16e siècles). Medieval copper, bronze and brass: History, archaeology and archaeometry of the production of brass, bronze and other copper alloy objects in medieval Europe (12th-16th centuries)</a:t>
            </a:r>
            <a:r>
              <a:rPr lang="en-US" sz="1600" dirty="0">
                <a:ea typeface="Calibri" panose="020F0502020204030204" pitchFamily="34" charset="0"/>
                <a:cs typeface="Times New Roman" panose="02020603050405020304" pitchFamily="18" charset="0"/>
              </a:rPr>
              <a:t>, [</a:t>
            </a:r>
            <a:r>
              <a:rPr lang="en-US" sz="1600" dirty="0" err="1">
                <a:ea typeface="Calibri" panose="020F0502020204030204" pitchFamily="34" charset="0"/>
                <a:cs typeface="Times New Roman" panose="02020603050405020304" pitchFamily="18" charset="0"/>
              </a:rPr>
              <a:t>Actes</a:t>
            </a:r>
            <a:r>
              <a:rPr lang="en-US" sz="1600" dirty="0">
                <a:ea typeface="Calibri" panose="020F0502020204030204" pitchFamily="34" charset="0"/>
                <a:cs typeface="Times New Roman" panose="02020603050405020304" pitchFamily="18" charset="0"/>
              </a:rPr>
              <a:t> du </a:t>
            </a:r>
            <a:r>
              <a:rPr lang="en-US" sz="1600" dirty="0" err="1">
                <a:ea typeface="Calibri" panose="020F0502020204030204" pitchFamily="34" charset="0"/>
                <a:cs typeface="Times New Roman" panose="02020603050405020304" pitchFamily="18" charset="0"/>
              </a:rPr>
              <a:t>colloque</a:t>
            </a:r>
            <a:r>
              <a:rPr lang="en-US" sz="1600" dirty="0">
                <a:ea typeface="Calibri" panose="020F0502020204030204" pitchFamily="34" charset="0"/>
                <a:cs typeface="Times New Roman" panose="02020603050405020304" pitchFamily="18" charset="0"/>
              </a:rPr>
              <a:t> de Dinant et Namur, 15-17 </a:t>
            </a:r>
            <a:r>
              <a:rPr lang="en-US" sz="1600" dirty="0" err="1">
                <a:ea typeface="Calibri" panose="020F0502020204030204" pitchFamily="34" charset="0"/>
                <a:cs typeface="Times New Roman" panose="02020603050405020304" pitchFamily="18" charset="0"/>
              </a:rPr>
              <a:t>mai</a:t>
            </a:r>
            <a:r>
              <a:rPr lang="en-US" sz="1600" dirty="0">
                <a:ea typeface="Calibri" panose="020F0502020204030204" pitchFamily="34" charset="0"/>
                <a:cs typeface="Times New Roman" panose="02020603050405020304" pitchFamily="18" charset="0"/>
              </a:rPr>
              <a:t> 2014. Proceedings of the symposium of Dinant and Namur, 15-17 May 2014], Namur.</a:t>
            </a:r>
          </a:p>
          <a:p>
            <a:pPr marL="285750" indent="-285750">
              <a:buFont typeface="Arial" panose="020B0604020202020204" pitchFamily="34" charset="0"/>
              <a:buChar char="•"/>
            </a:pPr>
            <a:r>
              <a:rPr lang="en-US" sz="1600" i="1" dirty="0">
                <a:ea typeface="Calibri" panose="020F0502020204030204" pitchFamily="34" charset="0"/>
                <a:cs typeface="Times New Roman" panose="02020603050405020304" pitchFamily="18" charset="0"/>
              </a:rPr>
              <a:t> </a:t>
            </a:r>
            <a:r>
              <a:rPr lang="en-US" sz="1600" dirty="0">
                <a:ea typeface="Calibri" panose="020F0502020204030204" pitchFamily="34" charset="0"/>
                <a:cs typeface="Times New Roman" panose="02020603050405020304" pitchFamily="18" charset="0"/>
              </a:rPr>
              <a:t>Barnet, P. and Dandridge P. eds. 2006. </a:t>
            </a:r>
            <a:r>
              <a:rPr lang="en-US" sz="1600" i="1" dirty="0">
                <a:ea typeface="Calibri" panose="020F0502020204030204" pitchFamily="34" charset="0"/>
                <a:cs typeface="Times New Roman" panose="02020603050405020304" pitchFamily="18" charset="0"/>
              </a:rPr>
              <a:t>Lions, Dragons, and Other Beasts: </a:t>
            </a:r>
            <a:r>
              <a:rPr lang="en-US" sz="1600" i="1" dirty="0" err="1">
                <a:ea typeface="Calibri" panose="020F0502020204030204" pitchFamily="34" charset="0"/>
                <a:cs typeface="Times New Roman" panose="02020603050405020304" pitchFamily="18" charset="0"/>
              </a:rPr>
              <a:t>Aquamanilia</a:t>
            </a:r>
            <a:r>
              <a:rPr lang="en-US" sz="1600" i="1" dirty="0">
                <a:ea typeface="Calibri" panose="020F0502020204030204" pitchFamily="34" charset="0"/>
                <a:cs typeface="Times New Roman" panose="02020603050405020304" pitchFamily="18" charset="0"/>
              </a:rPr>
              <a:t> of the Middle Ages, Vessels for Church and Table</a:t>
            </a:r>
            <a:r>
              <a:rPr lang="en-US" sz="1600" dirty="0">
                <a:ea typeface="Calibri" panose="020F0502020204030204" pitchFamily="34" charset="0"/>
                <a:cs typeface="Times New Roman" panose="02020603050405020304" pitchFamily="18" charset="0"/>
              </a:rPr>
              <a:t>, New Haven, Conn., and London. </a:t>
            </a:r>
          </a:p>
          <a:p>
            <a:pPr marL="285750" indent="-285750">
              <a:buFont typeface="Arial" panose="020B0604020202020204" pitchFamily="34" charset="0"/>
              <a:buChar char="•"/>
            </a:pPr>
            <a:r>
              <a:rPr lang="en-US" sz="1600" dirty="0">
                <a:ea typeface="Calibri" panose="020F0502020204030204" pitchFamily="34" charset="0"/>
                <a:cs typeface="Times New Roman" panose="02020603050405020304" pitchFamily="18" charset="0"/>
              </a:rPr>
              <a:t>(The DVD Vitali, U. and Dandridge, P.  </a:t>
            </a:r>
            <a:r>
              <a:rPr lang="en-US" sz="1600" i="1" dirty="0">
                <a:ea typeface="Calibri" panose="020F0502020204030204" pitchFamily="34" charset="0"/>
                <a:cs typeface="Times New Roman" panose="02020603050405020304" pitchFamily="18" charset="0"/>
              </a:rPr>
              <a:t>Medieval Alchemy and the Making of a Lion Aquamanile</a:t>
            </a:r>
            <a:r>
              <a:rPr lang="en-US" sz="1600" dirty="0">
                <a:ea typeface="Calibri" panose="020F0502020204030204" pitchFamily="34" charset="0"/>
                <a:cs typeface="Times New Roman" panose="02020603050405020304" pitchFamily="18" charset="0"/>
              </a:rPr>
              <a:t>, ed. Han Vu. documenting the replication of a Lion aquamanile was included as an insert in the catalogue</a:t>
            </a:r>
            <a:r>
              <a:rPr lang="en-US" sz="1600" dirty="0"/>
              <a:t>. </a:t>
            </a:r>
            <a:r>
              <a:rPr lang="en-US" sz="1600" dirty="0">
                <a:solidFill>
                  <a:srgbClr val="FF0000"/>
                </a:solidFill>
              </a:rPr>
              <a:t>The DVD is accessible on this site under videos</a:t>
            </a:r>
            <a:r>
              <a:rPr lang="en-US" sz="1600" dirty="0"/>
              <a:t>.)</a:t>
            </a:r>
            <a:endParaRPr lang="en-US" sz="1600" dirty="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dirty="0">
                <a:ea typeface="Calibri" panose="020F0502020204030204" pitchFamily="34" charset="0"/>
                <a:cs typeface="Times New Roman" panose="02020603050405020304" pitchFamily="18" charset="0"/>
              </a:rPr>
              <a:t>Magnus, A. 1967. </a:t>
            </a:r>
            <a:r>
              <a:rPr lang="en-US" sz="1600" i="1" dirty="0">
                <a:ea typeface="Calibri" panose="020F0502020204030204" pitchFamily="34" charset="0"/>
                <a:cs typeface="Times New Roman" panose="02020603050405020304" pitchFamily="18" charset="0"/>
              </a:rPr>
              <a:t>Book of Minerals</a:t>
            </a:r>
            <a:r>
              <a:rPr lang="en-US" sz="1600" dirty="0">
                <a:ea typeface="Calibri" panose="020F0502020204030204" pitchFamily="34" charset="0"/>
                <a:cs typeface="Times New Roman" panose="02020603050405020304" pitchFamily="18" charset="0"/>
              </a:rPr>
              <a:t>, transl. D. Wyckoff, Oxford. </a:t>
            </a:r>
          </a:p>
          <a:p>
            <a:pPr marL="285750" indent="-285750">
              <a:buFont typeface="Arial" panose="020B0604020202020204" pitchFamily="34" charset="0"/>
              <a:buChar char="•"/>
            </a:pPr>
            <a:r>
              <a:rPr lang="en-US" sz="1600" dirty="0">
                <a:ea typeface="Calibri" panose="020F0502020204030204" pitchFamily="34" charset="0"/>
                <a:cs typeface="Times New Roman" panose="02020603050405020304" pitchFamily="18" charset="0"/>
              </a:rPr>
              <a:t>Mende, U. 2013. </a:t>
            </a:r>
            <a:r>
              <a:rPr lang="en-US" sz="1600" i="1" dirty="0">
                <a:ea typeface="Calibri" panose="020F0502020204030204" pitchFamily="34" charset="0"/>
                <a:cs typeface="Times New Roman" panose="02020603050405020304" pitchFamily="18" charset="0"/>
              </a:rPr>
              <a:t>Die </a:t>
            </a:r>
            <a:r>
              <a:rPr lang="en-US" sz="1600" i="1" dirty="0" err="1">
                <a:ea typeface="Calibri" panose="020F0502020204030204" pitchFamily="34" charset="0"/>
                <a:cs typeface="Times New Roman" panose="02020603050405020304" pitchFamily="18" charset="0"/>
              </a:rPr>
              <a:t>mittelalterliche</a:t>
            </a:r>
            <a:r>
              <a:rPr lang="en-US" sz="1600" i="1" dirty="0">
                <a:ea typeface="Calibri" panose="020F0502020204030204" pitchFamily="34" charset="0"/>
                <a:cs typeface="Times New Roman" panose="02020603050405020304" pitchFamily="18" charset="0"/>
              </a:rPr>
              <a:t> </a:t>
            </a:r>
            <a:r>
              <a:rPr lang="en-US" sz="1600" i="1" dirty="0" err="1">
                <a:ea typeface="Calibri" panose="020F0502020204030204" pitchFamily="34" charset="0"/>
                <a:cs typeface="Times New Roman" panose="02020603050405020304" pitchFamily="18" charset="0"/>
              </a:rPr>
              <a:t>Bronzen</a:t>
            </a:r>
            <a:r>
              <a:rPr lang="en-US" sz="1600" i="1" dirty="0">
                <a:ea typeface="Calibri" panose="020F0502020204030204" pitchFamily="34" charset="0"/>
                <a:cs typeface="Times New Roman" panose="02020603050405020304" pitchFamily="18" charset="0"/>
              </a:rPr>
              <a:t> </a:t>
            </a:r>
            <a:r>
              <a:rPr lang="en-US" sz="1600" i="1" dirty="0" err="1">
                <a:ea typeface="Calibri" panose="020F0502020204030204" pitchFamily="34" charset="0"/>
                <a:cs typeface="Times New Roman" panose="02020603050405020304" pitchFamily="18" charset="0"/>
              </a:rPr>
              <a:t>im</a:t>
            </a:r>
            <a:r>
              <a:rPr lang="en-US" sz="1600" i="1" dirty="0">
                <a:ea typeface="Calibri" panose="020F0502020204030204" pitchFamily="34" charset="0"/>
                <a:cs typeface="Times New Roman" panose="02020603050405020304" pitchFamily="18" charset="0"/>
              </a:rPr>
              <a:t> </a:t>
            </a:r>
            <a:r>
              <a:rPr lang="en-US" sz="1600" i="1" dirty="0" err="1">
                <a:ea typeface="Calibri" panose="020F0502020204030204" pitchFamily="34" charset="0"/>
                <a:cs typeface="Times New Roman" panose="02020603050405020304" pitchFamily="18" charset="0"/>
              </a:rPr>
              <a:t>Germanischen</a:t>
            </a:r>
            <a:r>
              <a:rPr lang="en-US" sz="1600" i="1" dirty="0">
                <a:ea typeface="Calibri" panose="020F0502020204030204" pitchFamily="34" charset="0"/>
                <a:cs typeface="Times New Roman" panose="02020603050405020304" pitchFamily="18" charset="0"/>
              </a:rPr>
              <a:t> </a:t>
            </a:r>
            <a:r>
              <a:rPr lang="en-US" sz="1600" i="1" dirty="0" err="1">
                <a:ea typeface="Calibri" panose="020F0502020204030204" pitchFamily="34" charset="0"/>
                <a:cs typeface="Times New Roman" panose="02020603050405020304" pitchFamily="18" charset="0"/>
              </a:rPr>
              <a:t>Nationalmuseum</a:t>
            </a:r>
            <a:r>
              <a:rPr lang="en-US" sz="1600" i="1" dirty="0">
                <a:ea typeface="Calibri" panose="020F0502020204030204" pitchFamily="34" charset="0"/>
                <a:cs typeface="Times New Roman" panose="02020603050405020304" pitchFamily="18" charset="0"/>
              </a:rPr>
              <a:t>. </a:t>
            </a:r>
            <a:r>
              <a:rPr lang="en-US" sz="1600" i="1" dirty="0" err="1">
                <a:ea typeface="Calibri" panose="020F0502020204030204" pitchFamily="34" charset="0"/>
                <a:cs typeface="Times New Roman" panose="02020603050405020304" pitchFamily="18" charset="0"/>
              </a:rPr>
              <a:t>Bestandskataloge</a:t>
            </a:r>
            <a:r>
              <a:rPr lang="en-US" sz="1600" i="1" dirty="0">
                <a:ea typeface="Calibri" panose="020F0502020204030204" pitchFamily="34" charset="0"/>
                <a:cs typeface="Times New Roman" panose="02020603050405020304" pitchFamily="18" charset="0"/>
              </a:rPr>
              <a:t> des </a:t>
            </a:r>
            <a:r>
              <a:rPr lang="en-US" sz="1600" i="1" dirty="0" err="1">
                <a:ea typeface="Calibri" panose="020F0502020204030204" pitchFamily="34" charset="0"/>
                <a:cs typeface="Times New Roman" panose="02020603050405020304" pitchFamily="18" charset="0"/>
              </a:rPr>
              <a:t>Germanischen</a:t>
            </a:r>
            <a:r>
              <a:rPr lang="en-US" sz="1600" i="1" dirty="0">
                <a:ea typeface="Calibri" panose="020F0502020204030204" pitchFamily="34" charset="0"/>
                <a:cs typeface="Times New Roman" panose="02020603050405020304" pitchFamily="18" charset="0"/>
              </a:rPr>
              <a:t> </a:t>
            </a:r>
            <a:r>
              <a:rPr lang="en-US" sz="1600" i="1" dirty="0" err="1">
                <a:ea typeface="Calibri" panose="020F0502020204030204" pitchFamily="34" charset="0"/>
                <a:cs typeface="Times New Roman" panose="02020603050405020304" pitchFamily="18" charset="0"/>
              </a:rPr>
              <a:t>Nationalmuseums</a:t>
            </a:r>
            <a:r>
              <a:rPr lang="en-US" sz="1600" i="1" dirty="0">
                <a:ea typeface="Calibri" panose="020F0502020204030204" pitchFamily="34" charset="0"/>
                <a:cs typeface="Times New Roman" panose="02020603050405020304" pitchFamily="18" charset="0"/>
              </a:rPr>
              <a:t>,</a:t>
            </a:r>
            <a:r>
              <a:rPr lang="en-US" sz="1600" dirty="0">
                <a:ea typeface="Calibri" panose="020F0502020204030204" pitchFamily="34" charset="0"/>
                <a:cs typeface="Times New Roman" panose="02020603050405020304" pitchFamily="18" charset="0"/>
              </a:rPr>
              <a:t> </a:t>
            </a:r>
            <a:r>
              <a:rPr lang="en-US" sz="1600" dirty="0" err="1">
                <a:ea typeface="Calibri" panose="020F0502020204030204" pitchFamily="34" charset="0"/>
                <a:cs typeface="Times New Roman" panose="02020603050405020304" pitchFamily="18" charset="0"/>
              </a:rPr>
              <a:t>Nürnberg</a:t>
            </a:r>
            <a:r>
              <a:rPr lang="en-US" sz="1600" dirty="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600" dirty="0">
                <a:ea typeface="Calibri" panose="020F0502020204030204" pitchFamily="34" charset="0"/>
                <a:cs typeface="Times New Roman" panose="02020603050405020304" pitchFamily="18" charset="0"/>
              </a:rPr>
              <a:t>Theophilus (Hawthorne, J. G. and Smith C. S. eds. )1979. </a:t>
            </a:r>
            <a:r>
              <a:rPr lang="en-US" sz="1600" i="1" dirty="0">
                <a:ea typeface="Calibri" panose="020F0502020204030204" pitchFamily="34" charset="0"/>
                <a:cs typeface="Times New Roman" panose="02020603050405020304" pitchFamily="18" charset="0"/>
              </a:rPr>
              <a:t>On Divers Arts: The Foremost Medieval Treatise on Painting, Glassmaking, and Metalwor</a:t>
            </a:r>
            <a:r>
              <a:rPr lang="en-US" sz="1600" dirty="0">
                <a:ea typeface="Calibri" panose="020F0502020204030204" pitchFamily="34" charset="0"/>
                <a:cs typeface="Times New Roman" panose="02020603050405020304" pitchFamily="18" charset="0"/>
              </a:rPr>
              <a:t>k, New York.</a:t>
            </a:r>
          </a:p>
        </p:txBody>
      </p:sp>
      <p:grpSp>
        <p:nvGrpSpPr>
          <p:cNvPr id="23" name="Group 22">
            <a:extLst>
              <a:ext uri="{FF2B5EF4-FFF2-40B4-BE49-F238E27FC236}">
                <a16:creationId xmlns="" xmlns:a16="http://schemas.microsoft.com/office/drawing/2014/main" id="{757B5111-BC65-4647-9979-490838E85B03}"/>
              </a:ext>
            </a:extLst>
          </p:cNvPr>
          <p:cNvGrpSpPr/>
          <p:nvPr/>
        </p:nvGrpSpPr>
        <p:grpSpPr>
          <a:xfrm>
            <a:off x="1066499" y="5765604"/>
            <a:ext cx="10167309" cy="907431"/>
            <a:chOff x="1583112" y="5879358"/>
            <a:chExt cx="10167309" cy="907431"/>
          </a:xfrm>
        </p:grpSpPr>
        <p:sp>
          <p:nvSpPr>
            <p:cNvPr id="24" name="Rectangle 23">
              <a:extLst>
                <a:ext uri="{FF2B5EF4-FFF2-40B4-BE49-F238E27FC236}">
                  <a16:creationId xmlns="" xmlns:a16="http://schemas.microsoft.com/office/drawing/2014/main" id="{570A03B6-058F-4B17-955A-995B6776F0B1}"/>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15">
              <a:extLst>
                <a:ext uri="{FF2B5EF4-FFF2-40B4-BE49-F238E27FC236}">
                  <a16:creationId xmlns="" xmlns:a16="http://schemas.microsoft.com/office/drawing/2014/main" id="{11364A72-6320-4F36-8F72-B2F77D57843E}"/>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1">
              <a:extLst>
                <a:ext uri="{FF2B5EF4-FFF2-40B4-BE49-F238E27FC236}">
                  <a16:creationId xmlns="" xmlns:a16="http://schemas.microsoft.com/office/drawing/2014/main" id="{455D6292-5D14-4407-B3A1-0CF434F59059}"/>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23">
              <a:extLst>
                <a:ext uri="{FF2B5EF4-FFF2-40B4-BE49-F238E27FC236}">
                  <a16:creationId xmlns="" xmlns:a16="http://schemas.microsoft.com/office/drawing/2014/main" id="{CA88B448-CFF3-4882-8B95-676344DEBB9A}"/>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9" name="TextBox 24">
              <a:extLst>
                <a:ext uri="{FF2B5EF4-FFF2-40B4-BE49-F238E27FC236}">
                  <a16:creationId xmlns="" xmlns:a16="http://schemas.microsoft.com/office/drawing/2014/main" id="{A56754FC-FC13-40B8-A95E-AE8950139AA4}"/>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30" name="TextBox 26">
              <a:extLst>
                <a:ext uri="{FF2B5EF4-FFF2-40B4-BE49-F238E27FC236}">
                  <a16:creationId xmlns="" xmlns:a16="http://schemas.microsoft.com/office/drawing/2014/main" id="{242EF3F6-8540-4B1B-9F95-8F401F39BD9A}"/>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31" name="TextBox 28">
              <a:extLst>
                <a:ext uri="{FF2B5EF4-FFF2-40B4-BE49-F238E27FC236}">
                  <a16:creationId xmlns="" xmlns:a16="http://schemas.microsoft.com/office/drawing/2014/main" id="{246D9184-8B49-415B-8279-F6D3EA7A108E}"/>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32" name="TextBox 30">
              <a:extLst>
                <a:ext uri="{FF2B5EF4-FFF2-40B4-BE49-F238E27FC236}">
                  <a16:creationId xmlns="" xmlns:a16="http://schemas.microsoft.com/office/drawing/2014/main" id="{BB85FE62-7DD8-4D07-8E36-53FDFA83427B}"/>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33" name="TextBox 32">
              <a:extLst>
                <a:ext uri="{FF2B5EF4-FFF2-40B4-BE49-F238E27FC236}">
                  <a16:creationId xmlns="" xmlns:a16="http://schemas.microsoft.com/office/drawing/2014/main" id="{62D7A17D-1D10-469A-B68F-AE0E5C74E82A}"/>
                </a:ext>
              </a:extLst>
            </p:cNvPr>
            <p:cNvSpPr txBox="1"/>
            <p:nvPr/>
          </p:nvSpPr>
          <p:spPr>
            <a:xfrm>
              <a:off x="10083919" y="6028577"/>
              <a:ext cx="741696" cy="400110"/>
            </a:xfrm>
            <a:prstGeom prst="rect">
              <a:avLst/>
            </a:prstGeom>
          </p:spPr>
          <p:txBody>
            <a:bodyPr wrap="square" rtlCol="0">
              <a:spAutoFit/>
            </a:bodyPr>
            <a:lstStyle/>
            <a:p>
              <a:pPr algn="ctr"/>
              <a:r>
                <a:rPr lang="en-US" sz="1000" dirty="0">
                  <a:solidFill>
                    <a:srgbClr val="FF0000"/>
                  </a:solidFill>
                </a:rPr>
                <a:t>Further Resources</a:t>
              </a:r>
            </a:p>
          </p:txBody>
        </p:sp>
        <p:cxnSp>
          <p:nvCxnSpPr>
            <p:cNvPr id="34" name="Straight Arrow Connector 3">
              <a:extLst>
                <a:ext uri="{FF2B5EF4-FFF2-40B4-BE49-F238E27FC236}">
                  <a16:creationId xmlns="" xmlns:a16="http://schemas.microsoft.com/office/drawing/2014/main" id="{E66DCD4D-F0B3-4BB9-9493-3120EE27C4F3}"/>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23">
              <a:extLst>
                <a:ext uri="{FF2B5EF4-FFF2-40B4-BE49-F238E27FC236}">
                  <a16:creationId xmlns="" xmlns:a16="http://schemas.microsoft.com/office/drawing/2014/main" id="{29FA8BEB-7A4E-4A74-BFA2-B5128E242E3C}"/>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6" name="TextBox 30">
              <a:extLst>
                <a:ext uri="{FF2B5EF4-FFF2-40B4-BE49-F238E27FC236}">
                  <a16:creationId xmlns="" xmlns:a16="http://schemas.microsoft.com/office/drawing/2014/main" id="{1EBC2075-0459-441E-9359-4ACFC24F4FDC}"/>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37" name="Straight Arrow Connector 3">
              <a:extLst>
                <a:ext uri="{FF2B5EF4-FFF2-40B4-BE49-F238E27FC236}">
                  <a16:creationId xmlns="" xmlns:a16="http://schemas.microsoft.com/office/drawing/2014/main" id="{EBEAAC27-815F-4A36-BD50-3022907AE3FD}"/>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8" name="Straight Arrow Connector 3">
              <a:extLst>
                <a:ext uri="{FF2B5EF4-FFF2-40B4-BE49-F238E27FC236}">
                  <a16:creationId xmlns="" xmlns:a16="http://schemas.microsoft.com/office/drawing/2014/main" id="{5B29A31D-BA36-4A65-B7EC-D636B527587B}"/>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
              <a:extLst>
                <a:ext uri="{FF2B5EF4-FFF2-40B4-BE49-F238E27FC236}">
                  <a16:creationId xmlns="" xmlns:a16="http://schemas.microsoft.com/office/drawing/2014/main" id="{BF81E0BB-5CC9-42C8-A45A-45BFDE2C689A}"/>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 xmlns:a16="http://schemas.microsoft.com/office/drawing/2014/main" id="{6DC9DEBD-3918-4913-A350-115F0A376044}"/>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42" name="Straight Arrow Connector 15">
              <a:extLst>
                <a:ext uri="{FF2B5EF4-FFF2-40B4-BE49-F238E27FC236}">
                  <a16:creationId xmlns="" xmlns:a16="http://schemas.microsoft.com/office/drawing/2014/main" id="{253CEFFD-6DA1-414C-885A-6D0BBE8CB732}"/>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3" name="TextBox 24">
              <a:extLst>
                <a:ext uri="{FF2B5EF4-FFF2-40B4-BE49-F238E27FC236}">
                  <a16:creationId xmlns="" xmlns:a16="http://schemas.microsoft.com/office/drawing/2014/main" id="{5FCDFDB0-4BAC-4AAA-B0FF-6436FC3F337E}"/>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44" name="TextBox 24">
              <a:extLst>
                <a:ext uri="{FF2B5EF4-FFF2-40B4-BE49-F238E27FC236}">
                  <a16:creationId xmlns="" xmlns:a16="http://schemas.microsoft.com/office/drawing/2014/main" id="{FF711422-0CEF-4AED-BEB2-A773FC77BE09}"/>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46" name="Straight Arrow Connector 3">
              <a:extLst>
                <a:ext uri="{FF2B5EF4-FFF2-40B4-BE49-F238E27FC236}">
                  <a16:creationId xmlns="" xmlns:a16="http://schemas.microsoft.com/office/drawing/2014/main" id="{A344507A-8929-4102-84CF-F4A33BE91C86}"/>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8" name="TextBox 24">
              <a:extLst>
                <a:ext uri="{FF2B5EF4-FFF2-40B4-BE49-F238E27FC236}">
                  <a16:creationId xmlns="" xmlns:a16="http://schemas.microsoft.com/office/drawing/2014/main" id="{9CA8EA55-8B7A-48CB-B65A-290B3B533514}"/>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49" name="Straight Arrow Connector 3">
              <a:extLst>
                <a:ext uri="{FF2B5EF4-FFF2-40B4-BE49-F238E27FC236}">
                  <a16:creationId xmlns="" xmlns:a16="http://schemas.microsoft.com/office/drawing/2014/main" id="{6AE3CFEE-E6B8-468A-984F-8630E51D2A45}"/>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 xmlns:a16="http://schemas.microsoft.com/office/drawing/2014/main" id="{2BAD8601-3DF5-4D1B-993D-7736F8250605}"/>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51" name="Straight Arrow Connector 3">
              <a:extLst>
                <a:ext uri="{FF2B5EF4-FFF2-40B4-BE49-F238E27FC236}">
                  <a16:creationId xmlns="" xmlns:a16="http://schemas.microsoft.com/office/drawing/2014/main" id="{CE21C36C-18FD-4EDA-AF4A-EA7452FB1C6B}"/>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 xmlns:a16="http://schemas.microsoft.com/office/drawing/2014/main" id="{70813A08-5985-4116-AB42-48FA3A823551}"/>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53" name="TextBox 26">
              <a:extLst>
                <a:ext uri="{FF2B5EF4-FFF2-40B4-BE49-F238E27FC236}">
                  <a16:creationId xmlns="" xmlns:a16="http://schemas.microsoft.com/office/drawing/2014/main" id="{1F08C796-5FFD-4907-9EC8-DBFB191D50DF}"/>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54" name="Straight Arrow Connector 3">
              <a:extLst>
                <a:ext uri="{FF2B5EF4-FFF2-40B4-BE49-F238E27FC236}">
                  <a16:creationId xmlns="" xmlns:a16="http://schemas.microsoft.com/office/drawing/2014/main" id="{BA4323E5-28FF-477C-8D85-FFE20291A5F1}"/>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5" name="TextBox 26">
              <a:extLst>
                <a:ext uri="{FF2B5EF4-FFF2-40B4-BE49-F238E27FC236}">
                  <a16:creationId xmlns="" xmlns:a16="http://schemas.microsoft.com/office/drawing/2014/main" id="{2A1A92B8-4A95-49AE-B5EF-E7E0E2110B8B}"/>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56" name="Straight Arrow Connector 3">
              <a:extLst>
                <a:ext uri="{FF2B5EF4-FFF2-40B4-BE49-F238E27FC236}">
                  <a16:creationId xmlns="" xmlns:a16="http://schemas.microsoft.com/office/drawing/2014/main" id="{593A7956-0EC9-480D-BF30-CA83800F20EE}"/>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TextBox 26">
              <a:extLst>
                <a:ext uri="{FF2B5EF4-FFF2-40B4-BE49-F238E27FC236}">
                  <a16:creationId xmlns="" xmlns:a16="http://schemas.microsoft.com/office/drawing/2014/main" id="{4912CABB-414E-4A8B-B1C4-982D949123BC}"/>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66" name="Straight Arrow Connector 3">
              <a:extLst>
                <a:ext uri="{FF2B5EF4-FFF2-40B4-BE49-F238E27FC236}">
                  <a16:creationId xmlns="" xmlns:a16="http://schemas.microsoft.com/office/drawing/2014/main" id="{CCA6E3A0-75FD-48E7-996F-76C8624800DB}"/>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7" name="TextBox 26">
              <a:extLst>
                <a:ext uri="{FF2B5EF4-FFF2-40B4-BE49-F238E27FC236}">
                  <a16:creationId xmlns="" xmlns:a16="http://schemas.microsoft.com/office/drawing/2014/main" id="{0210D9D2-AC61-48A2-BC2A-E802D422191C}"/>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74" name="Straight Arrow Connector 3">
              <a:extLst>
                <a:ext uri="{FF2B5EF4-FFF2-40B4-BE49-F238E27FC236}">
                  <a16:creationId xmlns="" xmlns:a16="http://schemas.microsoft.com/office/drawing/2014/main" id="{1C188F1E-2891-4F5C-BCB6-90216B3CE4A5}"/>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85163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1619" y="369332"/>
            <a:ext cx="2061975" cy="369332"/>
          </a:xfrm>
          <a:prstGeom prst="rect">
            <a:avLst/>
          </a:prstGeom>
        </p:spPr>
        <p:txBody>
          <a:bodyPr wrap="none">
            <a:spAutoFit/>
          </a:bodyPr>
          <a:lstStyle/>
          <a:p>
            <a:r>
              <a:rPr lang="en-US" b="1" dirty="0"/>
              <a:t>Acknowledgements</a:t>
            </a:r>
          </a:p>
        </p:txBody>
      </p:sp>
      <p:sp>
        <p:nvSpPr>
          <p:cNvPr id="2" name="Rectangle 1">
            <a:extLst>
              <a:ext uri="{FF2B5EF4-FFF2-40B4-BE49-F238E27FC236}">
                <a16:creationId xmlns="" xmlns:a16="http://schemas.microsoft.com/office/drawing/2014/main" id="{6AA4EEDD-F28B-44BB-9040-3B4A1ECD6EC6}"/>
              </a:ext>
            </a:extLst>
          </p:cNvPr>
          <p:cNvSpPr/>
          <p:nvPr/>
        </p:nvSpPr>
        <p:spPr>
          <a:xfrm>
            <a:off x="5728210" y="1602643"/>
            <a:ext cx="5532739" cy="3416320"/>
          </a:xfrm>
          <a:prstGeom prst="rect">
            <a:avLst/>
          </a:prstGeom>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Peter Barnet, Michel David-Weill Curator in Charge of the Department of Medieval Art and The Cloisters.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James H. Franz, Senior Research Scientist, Department of Scientific Research, The Metropolitan Museum of Art.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Ubaldo Vitali</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Han Vu, the Bard Graduate Center for Studies in the Decorative Arts, Design, and Culture.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Richard Newman, Senior Research Scientist, Scientific Research Lab, Museum of Fine Arts, Boston.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Dr. Josef </a:t>
            </a:r>
            <a:r>
              <a:rPr lang="en-US" dirty="0" err="1">
                <a:latin typeface="Calibri" panose="020F0502020204030204" pitchFamily="34" charset="0"/>
                <a:ea typeface="Calibri" panose="020F0502020204030204" pitchFamily="34" charset="0"/>
                <a:cs typeface="Times New Roman" panose="02020603050405020304" pitchFamily="18" charset="0"/>
              </a:rPr>
              <a:t>Riederer</a:t>
            </a:r>
            <a:r>
              <a:rPr lang="en-US" dirty="0">
                <a:latin typeface="Calibri" panose="020F0502020204030204" pitchFamily="34" charset="0"/>
                <a:ea typeface="Calibri" panose="020F0502020204030204" pitchFamily="34" charset="0"/>
                <a:cs typeface="Times New Roman" panose="02020603050405020304" pitchFamily="18" charset="0"/>
              </a:rPr>
              <a:t>, The </a:t>
            </a:r>
            <a:r>
              <a:rPr lang="en-US" dirty="0" err="1">
                <a:latin typeface="Calibri" panose="020F0502020204030204" pitchFamily="34" charset="0"/>
                <a:ea typeface="Calibri" panose="020F0502020204030204" pitchFamily="34" charset="0"/>
                <a:cs typeface="Times New Roman" panose="02020603050405020304" pitchFamily="18" charset="0"/>
              </a:rPr>
              <a:t>Rathgen-Forschungslabor</a:t>
            </a:r>
            <a:r>
              <a:rPr lang="en-US" dirty="0">
                <a:latin typeface="Calibri" panose="020F0502020204030204" pitchFamily="34" charset="0"/>
                <a:ea typeface="Calibri" panose="020F0502020204030204" pitchFamily="34" charset="0"/>
                <a:cs typeface="Times New Roman" panose="02020603050405020304" pitchFamily="18" charset="0"/>
              </a:rPr>
              <a:t>, Berlin.</a:t>
            </a:r>
          </a:p>
        </p:txBody>
      </p:sp>
      <p:pic>
        <p:nvPicPr>
          <p:cNvPr id="28" name="Picture 27">
            <a:extLst>
              <a:ext uri="{FF2B5EF4-FFF2-40B4-BE49-F238E27FC236}">
                <a16:creationId xmlns="" xmlns:a16="http://schemas.microsoft.com/office/drawing/2014/main" id="{2A581B75-0677-4226-80DB-0CBD6FC257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587" y="1121547"/>
            <a:ext cx="4309013" cy="4296085"/>
          </a:xfrm>
          <a:prstGeom prst="rect">
            <a:avLst/>
          </a:prstGeom>
        </p:spPr>
      </p:pic>
      <p:grpSp>
        <p:nvGrpSpPr>
          <p:cNvPr id="29" name="Group 28">
            <a:extLst>
              <a:ext uri="{FF2B5EF4-FFF2-40B4-BE49-F238E27FC236}">
                <a16:creationId xmlns="" xmlns:a16="http://schemas.microsoft.com/office/drawing/2014/main" id="{9B05B4D9-573A-4A8D-BDCD-A639CBFBCF2E}"/>
              </a:ext>
            </a:extLst>
          </p:cNvPr>
          <p:cNvGrpSpPr/>
          <p:nvPr/>
        </p:nvGrpSpPr>
        <p:grpSpPr>
          <a:xfrm>
            <a:off x="1066499" y="5765604"/>
            <a:ext cx="10167309" cy="907431"/>
            <a:chOff x="1583112" y="5879358"/>
            <a:chExt cx="10167309" cy="907431"/>
          </a:xfrm>
        </p:grpSpPr>
        <p:sp>
          <p:nvSpPr>
            <p:cNvPr id="30" name="Rectangle 29">
              <a:extLst>
                <a:ext uri="{FF2B5EF4-FFF2-40B4-BE49-F238E27FC236}">
                  <a16:creationId xmlns="" xmlns:a16="http://schemas.microsoft.com/office/drawing/2014/main" id="{7D805DF1-A257-4237-B0E5-E02D7BDF9BB8}"/>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15">
              <a:extLst>
                <a:ext uri="{FF2B5EF4-FFF2-40B4-BE49-F238E27FC236}">
                  <a16:creationId xmlns="" xmlns:a16="http://schemas.microsoft.com/office/drawing/2014/main" id="{CC880E7C-CD2A-4DB6-8A4F-BF361A21AF45}"/>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2" name="Straight Arrow Connector 21">
              <a:extLst>
                <a:ext uri="{FF2B5EF4-FFF2-40B4-BE49-F238E27FC236}">
                  <a16:creationId xmlns="" xmlns:a16="http://schemas.microsoft.com/office/drawing/2014/main" id="{8E49478F-3883-4680-A19D-01E871868899}"/>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23">
              <a:extLst>
                <a:ext uri="{FF2B5EF4-FFF2-40B4-BE49-F238E27FC236}">
                  <a16:creationId xmlns="" xmlns:a16="http://schemas.microsoft.com/office/drawing/2014/main" id="{7920F0C4-A6C6-45DB-A3D0-E6230AC1725E}"/>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4" name="TextBox 24">
              <a:extLst>
                <a:ext uri="{FF2B5EF4-FFF2-40B4-BE49-F238E27FC236}">
                  <a16:creationId xmlns="" xmlns:a16="http://schemas.microsoft.com/office/drawing/2014/main" id="{88C53565-AAA9-41D6-A375-97AD03741597}"/>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35" name="TextBox 26">
              <a:extLst>
                <a:ext uri="{FF2B5EF4-FFF2-40B4-BE49-F238E27FC236}">
                  <a16:creationId xmlns="" xmlns:a16="http://schemas.microsoft.com/office/drawing/2014/main" id="{B50A8D15-FA2A-4FC6-A2A6-B92A8560C957}"/>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36" name="TextBox 28">
              <a:extLst>
                <a:ext uri="{FF2B5EF4-FFF2-40B4-BE49-F238E27FC236}">
                  <a16:creationId xmlns="" xmlns:a16="http://schemas.microsoft.com/office/drawing/2014/main" id="{0CED5E28-1E1E-4B0F-B4DE-0CF293EC87D3}"/>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37" name="TextBox 30">
              <a:extLst>
                <a:ext uri="{FF2B5EF4-FFF2-40B4-BE49-F238E27FC236}">
                  <a16:creationId xmlns="" xmlns:a16="http://schemas.microsoft.com/office/drawing/2014/main" id="{8547EE8E-C82A-449E-A9A9-AD7185C1CFB6}"/>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38" name="TextBox 32">
              <a:extLst>
                <a:ext uri="{FF2B5EF4-FFF2-40B4-BE49-F238E27FC236}">
                  <a16:creationId xmlns="" xmlns:a16="http://schemas.microsoft.com/office/drawing/2014/main" id="{7D201748-D207-4CBF-ADD9-C5A419B338BD}"/>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39" name="Straight Arrow Connector 3">
              <a:extLst>
                <a:ext uri="{FF2B5EF4-FFF2-40B4-BE49-F238E27FC236}">
                  <a16:creationId xmlns="" xmlns:a16="http://schemas.microsoft.com/office/drawing/2014/main" id="{2E89923B-FF16-4406-93B9-C974ADC1E2BD}"/>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23">
              <a:extLst>
                <a:ext uri="{FF2B5EF4-FFF2-40B4-BE49-F238E27FC236}">
                  <a16:creationId xmlns="" xmlns:a16="http://schemas.microsoft.com/office/drawing/2014/main" id="{ED557068-7C67-46D7-BF4E-410B5EC1C844}"/>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1" name="TextBox 30">
              <a:extLst>
                <a:ext uri="{FF2B5EF4-FFF2-40B4-BE49-F238E27FC236}">
                  <a16:creationId xmlns="" xmlns:a16="http://schemas.microsoft.com/office/drawing/2014/main" id="{CD15362A-AFBD-4CCE-A4DB-C586633D50EC}"/>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42" name="Straight Arrow Connector 3">
              <a:extLst>
                <a:ext uri="{FF2B5EF4-FFF2-40B4-BE49-F238E27FC236}">
                  <a16:creationId xmlns="" xmlns:a16="http://schemas.microsoft.com/office/drawing/2014/main" id="{8B38251A-C81E-43B2-9DED-9AC8D73B2837}"/>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3">
              <a:extLst>
                <a:ext uri="{FF2B5EF4-FFF2-40B4-BE49-F238E27FC236}">
                  <a16:creationId xmlns="" xmlns:a16="http://schemas.microsoft.com/office/drawing/2014/main" id="{50B5AE73-92EA-4E2B-9AAE-26A9194ABDC9}"/>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3">
              <a:extLst>
                <a:ext uri="{FF2B5EF4-FFF2-40B4-BE49-F238E27FC236}">
                  <a16:creationId xmlns="" xmlns:a16="http://schemas.microsoft.com/office/drawing/2014/main" id="{2DF456AF-F180-4E17-AB78-974F9918EA89}"/>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 xmlns:a16="http://schemas.microsoft.com/office/drawing/2014/main" id="{D35DE9D1-E37A-4715-81EF-2401CCEA1837}"/>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46" name="Straight Arrow Connector 15">
              <a:extLst>
                <a:ext uri="{FF2B5EF4-FFF2-40B4-BE49-F238E27FC236}">
                  <a16:creationId xmlns="" xmlns:a16="http://schemas.microsoft.com/office/drawing/2014/main" id="{EA311CB1-B0CE-4845-887B-689312E5EC6A}"/>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7" name="TextBox 24">
              <a:extLst>
                <a:ext uri="{FF2B5EF4-FFF2-40B4-BE49-F238E27FC236}">
                  <a16:creationId xmlns="" xmlns:a16="http://schemas.microsoft.com/office/drawing/2014/main" id="{870F0AFD-69B4-47FE-AC8D-AB0F9B153DFF}"/>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48" name="TextBox 24">
              <a:extLst>
                <a:ext uri="{FF2B5EF4-FFF2-40B4-BE49-F238E27FC236}">
                  <a16:creationId xmlns="" xmlns:a16="http://schemas.microsoft.com/office/drawing/2014/main" id="{9542CEAB-21F8-4B95-8125-584E089147A3}"/>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49" name="Straight Arrow Connector 3">
              <a:extLst>
                <a:ext uri="{FF2B5EF4-FFF2-40B4-BE49-F238E27FC236}">
                  <a16:creationId xmlns="" xmlns:a16="http://schemas.microsoft.com/office/drawing/2014/main" id="{25DD5172-29AF-4EC5-8BE4-0A8BBBDEF01F}"/>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0" name="TextBox 24">
              <a:extLst>
                <a:ext uri="{FF2B5EF4-FFF2-40B4-BE49-F238E27FC236}">
                  <a16:creationId xmlns="" xmlns:a16="http://schemas.microsoft.com/office/drawing/2014/main" id="{372D60FD-0C79-41DC-9027-3FBA34AFFBC7}"/>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51" name="Straight Arrow Connector 3">
              <a:extLst>
                <a:ext uri="{FF2B5EF4-FFF2-40B4-BE49-F238E27FC236}">
                  <a16:creationId xmlns="" xmlns:a16="http://schemas.microsoft.com/office/drawing/2014/main" id="{753BB965-ADBE-47DE-A122-FD5FFA12519E}"/>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 xmlns:a16="http://schemas.microsoft.com/office/drawing/2014/main" id="{7E2A246A-2176-4EFC-A732-08AC23D91DE2}"/>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53" name="Straight Arrow Connector 3">
              <a:extLst>
                <a:ext uri="{FF2B5EF4-FFF2-40B4-BE49-F238E27FC236}">
                  <a16:creationId xmlns="" xmlns:a16="http://schemas.microsoft.com/office/drawing/2014/main" id="{837E6513-BF0F-452A-BE29-D68D62F05AA8}"/>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 xmlns:a16="http://schemas.microsoft.com/office/drawing/2014/main" id="{9CC5F3CE-C245-4B3D-96DA-71A5F29A824E}"/>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55" name="TextBox 26">
              <a:extLst>
                <a:ext uri="{FF2B5EF4-FFF2-40B4-BE49-F238E27FC236}">
                  <a16:creationId xmlns="" xmlns:a16="http://schemas.microsoft.com/office/drawing/2014/main" id="{4A6D262E-1B36-4CAB-B383-AD3770B5FAC6}"/>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56" name="Straight Arrow Connector 3">
              <a:extLst>
                <a:ext uri="{FF2B5EF4-FFF2-40B4-BE49-F238E27FC236}">
                  <a16:creationId xmlns="" xmlns:a16="http://schemas.microsoft.com/office/drawing/2014/main" id="{3970C923-30F4-422B-B5A8-72584459F8EF}"/>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7" name="TextBox 26">
              <a:extLst>
                <a:ext uri="{FF2B5EF4-FFF2-40B4-BE49-F238E27FC236}">
                  <a16:creationId xmlns="" xmlns:a16="http://schemas.microsoft.com/office/drawing/2014/main" id="{1DCBEC7C-E7F0-4E71-A78E-E7889712C648}"/>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58" name="Straight Arrow Connector 3">
              <a:extLst>
                <a:ext uri="{FF2B5EF4-FFF2-40B4-BE49-F238E27FC236}">
                  <a16:creationId xmlns="" xmlns:a16="http://schemas.microsoft.com/office/drawing/2014/main" id="{A0D7430E-8BFB-4AAF-ADAA-743CE2F02494}"/>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9" name="TextBox 26">
              <a:extLst>
                <a:ext uri="{FF2B5EF4-FFF2-40B4-BE49-F238E27FC236}">
                  <a16:creationId xmlns="" xmlns:a16="http://schemas.microsoft.com/office/drawing/2014/main" id="{E73E5163-6AF2-4B21-B6C2-225282A20E05}"/>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60" name="Straight Arrow Connector 3">
              <a:extLst>
                <a:ext uri="{FF2B5EF4-FFF2-40B4-BE49-F238E27FC236}">
                  <a16:creationId xmlns="" xmlns:a16="http://schemas.microsoft.com/office/drawing/2014/main" id="{2A651260-2AD9-4120-A937-CF93DB740468}"/>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1" name="TextBox 26">
              <a:extLst>
                <a:ext uri="{FF2B5EF4-FFF2-40B4-BE49-F238E27FC236}">
                  <a16:creationId xmlns="" xmlns:a16="http://schemas.microsoft.com/office/drawing/2014/main" id="{352C7A58-FF14-405A-81D7-9D0891A908DB}"/>
                </a:ext>
              </a:extLst>
            </p:cNvPr>
            <p:cNvSpPr txBox="1"/>
            <p:nvPr/>
          </p:nvSpPr>
          <p:spPr>
            <a:xfrm>
              <a:off x="10792632" y="6093692"/>
              <a:ext cx="957789" cy="400110"/>
            </a:xfrm>
            <a:prstGeom prst="rect">
              <a:avLst/>
            </a:prstGeom>
          </p:spPr>
          <p:txBody>
            <a:bodyPr wrap="square" rtlCol="0">
              <a:spAutoFit/>
            </a:bodyPr>
            <a:lstStyle/>
            <a:p>
              <a:pPr algn="ctr"/>
              <a:r>
                <a:rPr lang="en-US" sz="1000" dirty="0">
                  <a:solidFill>
                    <a:srgbClr val="FF0000"/>
                  </a:solidFill>
                </a:rPr>
                <a:t>Acknowledgements</a:t>
              </a:r>
            </a:p>
          </p:txBody>
        </p:sp>
        <p:cxnSp>
          <p:nvCxnSpPr>
            <p:cNvPr id="62" name="Straight Arrow Connector 3">
              <a:extLst>
                <a:ext uri="{FF2B5EF4-FFF2-40B4-BE49-F238E27FC236}">
                  <a16:creationId xmlns="" xmlns:a16="http://schemas.microsoft.com/office/drawing/2014/main" id="{36BA8DBE-EC56-4D06-A669-4A0F4276D655}"/>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2108132" y="826265"/>
            <a:ext cx="1031051" cy="369332"/>
          </a:xfrm>
          <a:prstGeom prst="rect">
            <a:avLst/>
          </a:prstGeom>
          <a:noFill/>
        </p:spPr>
        <p:txBody>
          <a:bodyPr wrap="none" rtlCol="0">
            <a:spAutoFit/>
          </a:bodyPr>
          <a:lstStyle/>
          <a:p>
            <a:r>
              <a:rPr lang="en-US" dirty="0" smtClean="0"/>
              <a:t>Fig. </a:t>
            </a:r>
            <a:r>
              <a:rPr lang="en-US" dirty="0" smtClean="0"/>
              <a:t>1045</a:t>
            </a:r>
            <a:endParaRPr lang="en-US" dirty="0" smtClean="0"/>
          </a:p>
        </p:txBody>
      </p:sp>
    </p:spTree>
    <p:extLst>
      <p:ext uri="{BB962C8B-B14F-4D97-AF65-F5344CB8AC3E}">
        <p14:creationId xmlns:p14="http://schemas.microsoft.com/office/powerpoint/2010/main" val="1071457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301595" y="345439"/>
            <a:ext cx="3251412" cy="480565"/>
          </a:xfrm>
          <a:prstGeom prst="rect">
            <a:avLst/>
          </a:prstGeom>
        </p:spPr>
        <p:txBody>
          <a:bodyPr vert="horz" lIns="91440" tIns="45720" rIns="91440" bIns="45720" rtlCol="0" anchor="t">
            <a:normAutofit/>
          </a:bodyPr>
          <a:lstStyle/>
          <a:p>
            <a:r>
              <a:rPr lang="en-US" sz="2000" b="1" dirty="0"/>
              <a:t>Mane questions </a:t>
            </a:r>
            <a:endParaRPr lang="fr-FR" sz="2000" dirty="0">
              <a:solidFill>
                <a:schemeClr val="tx1">
                  <a:tint val="75000"/>
                </a:schemeClr>
              </a:solidFill>
            </a:endParaRPr>
          </a:p>
        </p:txBody>
      </p:sp>
      <p:sp>
        <p:nvSpPr>
          <p:cNvPr id="2" name="Rectangle 1">
            <a:extLst>
              <a:ext uri="{FF2B5EF4-FFF2-40B4-BE49-F238E27FC236}">
                <a16:creationId xmlns="" xmlns:a16="http://schemas.microsoft.com/office/drawing/2014/main" id="{52D591E7-5DCE-4C62-8E81-833FAD4029CE}"/>
              </a:ext>
            </a:extLst>
          </p:cNvPr>
          <p:cNvSpPr/>
          <p:nvPr/>
        </p:nvSpPr>
        <p:spPr>
          <a:xfrm>
            <a:off x="5596252" y="1208904"/>
            <a:ext cx="6058899" cy="4308872"/>
          </a:xfrm>
          <a:prstGeom prst="rect">
            <a:avLst/>
          </a:prstGeom>
        </p:spPr>
        <p:txBody>
          <a:bodyPr wrap="square">
            <a:spAutoFit/>
          </a:bodyPr>
          <a:lstStyle/>
          <a:p>
            <a:r>
              <a:rPr lang="en-US" sz="1600" dirty="0"/>
              <a:t>The questions/goals for the project were many. They included: </a:t>
            </a:r>
          </a:p>
          <a:p>
            <a:r>
              <a:rPr lang="en-US" sz="1600" dirty="0"/>
              <a:t> </a:t>
            </a:r>
          </a:p>
          <a:p>
            <a:pPr marL="285750" lvl="0" indent="-285750">
              <a:buFont typeface="Arial" panose="020B0604020202020204" pitchFamily="34" charset="0"/>
              <a:buChar char="•"/>
            </a:pPr>
            <a:r>
              <a:rPr lang="en-US" sz="1600" dirty="0"/>
              <a:t>How were these fantastical objects fabricated? </a:t>
            </a:r>
          </a:p>
          <a:p>
            <a:pPr marL="285750" lvl="0" indent="-285750">
              <a:buFont typeface="Arial" panose="020B0604020202020204" pitchFamily="34" charset="0"/>
              <a:buChar char="•"/>
            </a:pPr>
            <a:r>
              <a:rPr lang="en-US" sz="1600" dirty="0"/>
              <a:t>How does their facture compare to the processes outlined in Theophilus’ twelfth century treatise? Might those descriptions help in the interpretation of the technical evidence preserved in such vessels? Do they apply to the fabrication of aquamanile as well? </a:t>
            </a:r>
          </a:p>
          <a:p>
            <a:pPr marL="285750" lvl="0" indent="-285750">
              <a:buFont typeface="Arial" panose="020B0604020202020204" pitchFamily="34" charset="0"/>
              <a:buChar char="•"/>
            </a:pPr>
            <a:r>
              <a:rPr lang="en-US" sz="1600" dirty="0"/>
              <a:t>Ultimately, with data from a large enough sampling pool, would it be possible to start tracing the evolution of this casting technology as the centers of production shifted over time? </a:t>
            </a:r>
          </a:p>
          <a:p>
            <a:pPr marL="285750" lvl="0" indent="-285750">
              <a:buFont typeface="Arial" panose="020B0604020202020204" pitchFamily="34" charset="0"/>
              <a:buChar char="•"/>
            </a:pPr>
            <a:r>
              <a:rPr lang="en-US" sz="1600" dirty="0"/>
              <a:t>Might it be possible to establish idiosyncratic patterns in techniques or materials that would help to identify and characterize the products of particular workshops or regional production centers?  </a:t>
            </a:r>
          </a:p>
          <a:p>
            <a:r>
              <a:rPr lang="en-US" sz="1600" dirty="0"/>
              <a:t> </a:t>
            </a:r>
          </a:p>
          <a:p>
            <a:r>
              <a:rPr lang="en-US" sz="1600" dirty="0"/>
              <a:t>This Case Study will focus predominantly on the first couple of questions. </a:t>
            </a:r>
          </a:p>
          <a:p>
            <a:endParaRPr lang="en-US" dirty="0"/>
          </a:p>
        </p:txBody>
      </p:sp>
      <p:grpSp>
        <p:nvGrpSpPr>
          <p:cNvPr id="29" name="Group 28">
            <a:extLst>
              <a:ext uri="{FF2B5EF4-FFF2-40B4-BE49-F238E27FC236}">
                <a16:creationId xmlns="" xmlns:a16="http://schemas.microsoft.com/office/drawing/2014/main" id="{BFC18929-7C4D-41E4-BCD8-198DDA571D4F}"/>
              </a:ext>
            </a:extLst>
          </p:cNvPr>
          <p:cNvGrpSpPr/>
          <p:nvPr/>
        </p:nvGrpSpPr>
        <p:grpSpPr>
          <a:xfrm>
            <a:off x="1066499" y="5765604"/>
            <a:ext cx="10167309" cy="907431"/>
            <a:chOff x="1583112" y="5879358"/>
            <a:chExt cx="10167309" cy="907431"/>
          </a:xfrm>
        </p:grpSpPr>
        <p:sp>
          <p:nvSpPr>
            <p:cNvPr id="30" name="Rectangle 29">
              <a:extLst>
                <a:ext uri="{FF2B5EF4-FFF2-40B4-BE49-F238E27FC236}">
                  <a16:creationId xmlns="" xmlns:a16="http://schemas.microsoft.com/office/drawing/2014/main" id="{4F0A9C24-019C-4431-94B4-CDD34053B345}"/>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15">
              <a:extLst>
                <a:ext uri="{FF2B5EF4-FFF2-40B4-BE49-F238E27FC236}">
                  <a16:creationId xmlns="" xmlns:a16="http://schemas.microsoft.com/office/drawing/2014/main" id="{76AB633B-D3FD-4D39-B697-8046DDF263D5}"/>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2" name="Straight Arrow Connector 21">
              <a:extLst>
                <a:ext uri="{FF2B5EF4-FFF2-40B4-BE49-F238E27FC236}">
                  <a16:creationId xmlns="" xmlns:a16="http://schemas.microsoft.com/office/drawing/2014/main" id="{97414565-739A-40FB-BFD8-789352B7B955}"/>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23">
              <a:extLst>
                <a:ext uri="{FF2B5EF4-FFF2-40B4-BE49-F238E27FC236}">
                  <a16:creationId xmlns="" xmlns:a16="http://schemas.microsoft.com/office/drawing/2014/main" id="{88BB8DD6-89B8-4FF0-BC85-88F42848D128}"/>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5" name="TextBox 24">
              <a:extLst>
                <a:ext uri="{FF2B5EF4-FFF2-40B4-BE49-F238E27FC236}">
                  <a16:creationId xmlns="" xmlns:a16="http://schemas.microsoft.com/office/drawing/2014/main" id="{A6B94A15-C2F4-4775-948A-1407A8B8BF4E}"/>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36" name="TextBox 26">
              <a:extLst>
                <a:ext uri="{FF2B5EF4-FFF2-40B4-BE49-F238E27FC236}">
                  <a16:creationId xmlns="" xmlns:a16="http://schemas.microsoft.com/office/drawing/2014/main" id="{B77A1367-53FD-4B4B-BDAD-04FA8980EF93}"/>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37" name="TextBox 28">
              <a:extLst>
                <a:ext uri="{FF2B5EF4-FFF2-40B4-BE49-F238E27FC236}">
                  <a16:creationId xmlns="" xmlns:a16="http://schemas.microsoft.com/office/drawing/2014/main" id="{910C9FDF-6C66-40A2-A8C0-F7E4E740A498}"/>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38" name="TextBox 30">
              <a:extLst>
                <a:ext uri="{FF2B5EF4-FFF2-40B4-BE49-F238E27FC236}">
                  <a16:creationId xmlns="" xmlns:a16="http://schemas.microsoft.com/office/drawing/2014/main" id="{138E7046-636B-4EBA-B4BD-8C73D8A5E632}"/>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39" name="TextBox 32">
              <a:extLst>
                <a:ext uri="{FF2B5EF4-FFF2-40B4-BE49-F238E27FC236}">
                  <a16:creationId xmlns="" xmlns:a16="http://schemas.microsoft.com/office/drawing/2014/main" id="{0A10C108-175B-4AEE-8A43-DA1293EEEDE2}"/>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41" name="Straight Arrow Connector 3">
              <a:extLst>
                <a:ext uri="{FF2B5EF4-FFF2-40B4-BE49-F238E27FC236}">
                  <a16:creationId xmlns="" xmlns:a16="http://schemas.microsoft.com/office/drawing/2014/main" id="{8710C58E-66F4-40C1-A2B0-4318F74ED6E0}"/>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23">
              <a:extLst>
                <a:ext uri="{FF2B5EF4-FFF2-40B4-BE49-F238E27FC236}">
                  <a16:creationId xmlns="" xmlns:a16="http://schemas.microsoft.com/office/drawing/2014/main" id="{CE6DC818-C946-4B75-A6C0-2F74A677CB7E}"/>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3" name="TextBox 30">
              <a:extLst>
                <a:ext uri="{FF2B5EF4-FFF2-40B4-BE49-F238E27FC236}">
                  <a16:creationId xmlns="" xmlns:a16="http://schemas.microsoft.com/office/drawing/2014/main" id="{0146244C-0A30-4B08-B6C7-0D696FF8DA36}"/>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44" name="Straight Arrow Connector 3">
              <a:extLst>
                <a:ext uri="{FF2B5EF4-FFF2-40B4-BE49-F238E27FC236}">
                  <a16:creationId xmlns="" xmlns:a16="http://schemas.microsoft.com/office/drawing/2014/main" id="{5CB6F07D-58E6-4E9C-A48F-1589172A9913}"/>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3">
              <a:extLst>
                <a:ext uri="{FF2B5EF4-FFF2-40B4-BE49-F238E27FC236}">
                  <a16:creationId xmlns="" xmlns:a16="http://schemas.microsoft.com/office/drawing/2014/main" id="{F727F1AE-F6B7-4223-8299-DE82908739AB}"/>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3">
              <a:extLst>
                <a:ext uri="{FF2B5EF4-FFF2-40B4-BE49-F238E27FC236}">
                  <a16:creationId xmlns="" xmlns:a16="http://schemas.microsoft.com/office/drawing/2014/main" id="{7B3AA48B-C17E-4B97-BE04-10B52AC89DF6}"/>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 xmlns:a16="http://schemas.microsoft.com/office/drawing/2014/main" id="{AA74E3A8-7048-4056-B537-2599C5780599}"/>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49" name="Straight Arrow Connector 15">
              <a:extLst>
                <a:ext uri="{FF2B5EF4-FFF2-40B4-BE49-F238E27FC236}">
                  <a16:creationId xmlns="" xmlns:a16="http://schemas.microsoft.com/office/drawing/2014/main" id="{2100A0ED-484A-4835-91D7-763F951B2CF2}"/>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0" name="TextBox 24">
              <a:extLst>
                <a:ext uri="{FF2B5EF4-FFF2-40B4-BE49-F238E27FC236}">
                  <a16:creationId xmlns="" xmlns:a16="http://schemas.microsoft.com/office/drawing/2014/main" id="{A8254BA4-9153-4FCE-9E19-13BE1583FA23}"/>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51" name="TextBox 24">
              <a:extLst>
                <a:ext uri="{FF2B5EF4-FFF2-40B4-BE49-F238E27FC236}">
                  <a16:creationId xmlns="" xmlns:a16="http://schemas.microsoft.com/office/drawing/2014/main" id="{FECAF47C-2AF5-4C7A-B0C1-A4124610CDC4}"/>
                </a:ext>
              </a:extLst>
            </p:cNvPr>
            <p:cNvSpPr txBox="1"/>
            <p:nvPr/>
          </p:nvSpPr>
          <p:spPr>
            <a:xfrm>
              <a:off x="2624745" y="6131051"/>
              <a:ext cx="869565" cy="246221"/>
            </a:xfrm>
            <a:prstGeom prst="rect">
              <a:avLst/>
            </a:prstGeom>
          </p:spPr>
          <p:txBody>
            <a:bodyPr wrap="square" rtlCol="0">
              <a:spAutoFit/>
            </a:bodyPr>
            <a:lstStyle/>
            <a:p>
              <a:pPr algn="ctr"/>
              <a:r>
                <a:rPr lang="en-US" sz="1000" dirty="0">
                  <a:solidFill>
                    <a:srgbClr val="FF0000"/>
                  </a:solidFill>
                </a:rPr>
                <a:t>Questions</a:t>
              </a:r>
            </a:p>
          </p:txBody>
        </p:sp>
        <p:cxnSp>
          <p:nvCxnSpPr>
            <p:cNvPr id="52" name="Straight Arrow Connector 3">
              <a:extLst>
                <a:ext uri="{FF2B5EF4-FFF2-40B4-BE49-F238E27FC236}">
                  <a16:creationId xmlns="" xmlns:a16="http://schemas.microsoft.com/office/drawing/2014/main" id="{2C2786B7-0468-480A-A4EE-BD7DF14D7E8A}"/>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5" name="TextBox 24">
              <a:extLst>
                <a:ext uri="{FF2B5EF4-FFF2-40B4-BE49-F238E27FC236}">
                  <a16:creationId xmlns="" xmlns:a16="http://schemas.microsoft.com/office/drawing/2014/main" id="{65277009-16DA-4B1E-864B-AA53E0380474}"/>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56" name="Straight Arrow Connector 3">
              <a:extLst>
                <a:ext uri="{FF2B5EF4-FFF2-40B4-BE49-F238E27FC236}">
                  <a16:creationId xmlns="" xmlns:a16="http://schemas.microsoft.com/office/drawing/2014/main" id="{B465AF3D-C529-435A-84F0-2070CD0E37ED}"/>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 xmlns:a16="http://schemas.microsoft.com/office/drawing/2014/main" id="{F7AC9125-8BEA-4D6C-A5E7-6669625A480E}"/>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66" name="Straight Arrow Connector 3">
              <a:extLst>
                <a:ext uri="{FF2B5EF4-FFF2-40B4-BE49-F238E27FC236}">
                  <a16:creationId xmlns="" xmlns:a16="http://schemas.microsoft.com/office/drawing/2014/main" id="{B41E1CA6-8EC5-4604-A025-172C10B7859A}"/>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 xmlns:a16="http://schemas.microsoft.com/office/drawing/2014/main" id="{C9D0CD9A-0372-4AF8-8284-A48FC7B7A380}"/>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70" name="TextBox 26">
              <a:extLst>
                <a:ext uri="{FF2B5EF4-FFF2-40B4-BE49-F238E27FC236}">
                  <a16:creationId xmlns="" xmlns:a16="http://schemas.microsoft.com/office/drawing/2014/main" id="{0B4DF442-2B27-4CFD-8E24-B3DC54D80E6D}"/>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74" name="Straight Arrow Connector 3">
              <a:extLst>
                <a:ext uri="{FF2B5EF4-FFF2-40B4-BE49-F238E27FC236}">
                  <a16:creationId xmlns="" xmlns:a16="http://schemas.microsoft.com/office/drawing/2014/main" id="{D00AF5D9-595B-4C70-B557-CC828E22F02C}"/>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26">
              <a:extLst>
                <a:ext uri="{FF2B5EF4-FFF2-40B4-BE49-F238E27FC236}">
                  <a16:creationId xmlns="" xmlns:a16="http://schemas.microsoft.com/office/drawing/2014/main" id="{F7774772-70E1-4546-8177-ED733937494A}"/>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76" name="Straight Arrow Connector 3">
              <a:extLst>
                <a:ext uri="{FF2B5EF4-FFF2-40B4-BE49-F238E27FC236}">
                  <a16:creationId xmlns="" xmlns:a16="http://schemas.microsoft.com/office/drawing/2014/main" id="{F915FAC8-09D2-478A-A102-40F786BEF91D}"/>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7" name="TextBox 26">
              <a:extLst>
                <a:ext uri="{FF2B5EF4-FFF2-40B4-BE49-F238E27FC236}">
                  <a16:creationId xmlns="" xmlns:a16="http://schemas.microsoft.com/office/drawing/2014/main" id="{632660F2-4A88-4838-A65F-44E11178C830}"/>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78" name="Straight Arrow Connector 3">
              <a:extLst>
                <a:ext uri="{FF2B5EF4-FFF2-40B4-BE49-F238E27FC236}">
                  <a16:creationId xmlns="" xmlns:a16="http://schemas.microsoft.com/office/drawing/2014/main" id="{F4F14DDE-C557-4C1F-ABF7-9DFCADA4538F}"/>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9" name="TextBox 26">
              <a:extLst>
                <a:ext uri="{FF2B5EF4-FFF2-40B4-BE49-F238E27FC236}">
                  <a16:creationId xmlns="" xmlns:a16="http://schemas.microsoft.com/office/drawing/2014/main" id="{B96BDD1C-3BC9-453A-9F4D-D4782E16D5BB}"/>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80" name="Straight Arrow Connector 3">
              <a:extLst>
                <a:ext uri="{FF2B5EF4-FFF2-40B4-BE49-F238E27FC236}">
                  <a16:creationId xmlns="" xmlns:a16="http://schemas.microsoft.com/office/drawing/2014/main" id="{6BCEB596-4E5C-4B62-BF6C-CF5BF8C450AE}"/>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pic>
        <p:nvPicPr>
          <p:cNvPr id="81" name="Picture 80">
            <a:extLst>
              <a:ext uri="{FF2B5EF4-FFF2-40B4-BE49-F238E27FC236}">
                <a16:creationId xmlns="" xmlns:a16="http://schemas.microsoft.com/office/drawing/2014/main" id="{EEF7B85C-82DB-440C-B6D0-9EF381B648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8765" y="1103328"/>
            <a:ext cx="4348999" cy="4179589"/>
          </a:xfrm>
          <a:prstGeom prst="rect">
            <a:avLst/>
          </a:prstGeom>
        </p:spPr>
      </p:pic>
      <p:sp>
        <p:nvSpPr>
          <p:cNvPr id="3" name="TextBox 2"/>
          <p:cNvSpPr txBox="1"/>
          <p:nvPr/>
        </p:nvSpPr>
        <p:spPr>
          <a:xfrm>
            <a:off x="2202917" y="745696"/>
            <a:ext cx="1031051" cy="369332"/>
          </a:xfrm>
          <a:prstGeom prst="rect">
            <a:avLst/>
          </a:prstGeom>
          <a:noFill/>
        </p:spPr>
        <p:txBody>
          <a:bodyPr wrap="none" rtlCol="0">
            <a:spAutoFit/>
          </a:bodyPr>
          <a:lstStyle/>
          <a:p>
            <a:r>
              <a:rPr lang="en-US" dirty="0" smtClean="0"/>
              <a:t>Fig. </a:t>
            </a:r>
            <a:r>
              <a:rPr lang="en-US" dirty="0" smtClean="0"/>
              <a:t>1013</a:t>
            </a:r>
            <a:endParaRPr lang="en-US" dirty="0"/>
          </a:p>
        </p:txBody>
      </p:sp>
    </p:spTree>
    <p:extLst>
      <p:ext uri="{BB962C8B-B14F-4D97-AF65-F5344CB8AC3E}">
        <p14:creationId xmlns:p14="http://schemas.microsoft.com/office/powerpoint/2010/main" val="3630721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301595" y="345439"/>
            <a:ext cx="8767186" cy="480565"/>
          </a:xfrm>
          <a:prstGeom prst="rect">
            <a:avLst/>
          </a:prstGeom>
        </p:spPr>
        <p:txBody>
          <a:bodyPr vert="horz" lIns="91440" tIns="45720" rIns="91440" bIns="45720" rtlCol="0" anchor="t">
            <a:normAutofit/>
          </a:bodyPr>
          <a:lstStyle/>
          <a:p>
            <a:r>
              <a:rPr lang="en-US" sz="2000" b="1" dirty="0"/>
              <a:t>Lost wax casting</a:t>
            </a:r>
            <a:endParaRPr lang="fr-FR" sz="2000" dirty="0">
              <a:solidFill>
                <a:schemeClr val="tx1">
                  <a:tint val="75000"/>
                </a:schemeClr>
              </a:solidFill>
            </a:endParaRPr>
          </a:p>
        </p:txBody>
      </p:sp>
      <p:sp>
        <p:nvSpPr>
          <p:cNvPr id="2" name="Rectangle 1">
            <a:extLst>
              <a:ext uri="{FF2B5EF4-FFF2-40B4-BE49-F238E27FC236}">
                <a16:creationId xmlns="" xmlns:a16="http://schemas.microsoft.com/office/drawing/2014/main" id="{52D591E7-5DCE-4C62-8E81-833FAD4029CE}"/>
              </a:ext>
            </a:extLst>
          </p:cNvPr>
          <p:cNvSpPr/>
          <p:nvPr/>
        </p:nvSpPr>
        <p:spPr>
          <a:xfrm>
            <a:off x="481073" y="1923049"/>
            <a:ext cx="5828287" cy="2862322"/>
          </a:xfrm>
          <a:prstGeom prst="rect">
            <a:avLst/>
          </a:prstGeom>
        </p:spPr>
        <p:txBody>
          <a:bodyPr wrap="square" anchor="t">
            <a:spAutoFit/>
          </a:bodyPr>
          <a:lstStyle/>
          <a:p>
            <a:r>
              <a:rPr lang="en-US" dirty="0"/>
              <a:t>All technical evidence points to medieval </a:t>
            </a:r>
            <a:r>
              <a:rPr lang="en-US" dirty="0" err="1"/>
              <a:t>aquamanilia</a:t>
            </a:r>
            <a:r>
              <a:rPr lang="en-US" dirty="0"/>
              <a:t> being cast by the “lost wax” or </a:t>
            </a:r>
            <a:r>
              <a:rPr lang="en-US" i="1" dirty="0" err="1"/>
              <a:t>cire</a:t>
            </a:r>
            <a:r>
              <a:rPr lang="en-US" i="1" dirty="0"/>
              <a:t> perdue</a:t>
            </a:r>
            <a:r>
              <a:rPr lang="en-US" dirty="0"/>
              <a:t> process. This basically entails fashioning a model of the desired form in wax with which to create a hollow impression in a fire-resistant mold material that will serve as a matrix for the liquefied metal. The uniqueness of each known </a:t>
            </a:r>
            <a:r>
              <a:rPr lang="en-US" dirty="0" err="1"/>
              <a:t>aquamanilia</a:t>
            </a:r>
            <a:r>
              <a:rPr lang="en-US" dirty="0"/>
              <a:t> suggests that they were directly modeled over earthen cores. The internal surfaces are all relatively smooth and there are no waxy drip marks or other physical indicators that they would have been formed by an indirect process. </a:t>
            </a:r>
          </a:p>
        </p:txBody>
      </p:sp>
      <p:sp>
        <p:nvSpPr>
          <p:cNvPr id="3" name="Rectangle 2">
            <a:extLst>
              <a:ext uri="{FF2B5EF4-FFF2-40B4-BE49-F238E27FC236}">
                <a16:creationId xmlns="" xmlns:a16="http://schemas.microsoft.com/office/drawing/2014/main" id="{D180F87C-6D6B-467B-882E-34232A961184}"/>
              </a:ext>
            </a:extLst>
          </p:cNvPr>
          <p:cNvSpPr/>
          <p:nvPr/>
        </p:nvSpPr>
        <p:spPr>
          <a:xfrm>
            <a:off x="7596939" y="2170362"/>
            <a:ext cx="3736213" cy="923330"/>
          </a:xfrm>
          <a:prstGeom prst="rect">
            <a:avLst/>
          </a:prstGeom>
        </p:spPr>
        <p:txBody>
          <a:bodyPr wrap="square">
            <a:spAutoFit/>
          </a:bodyPr>
          <a:lstStyle/>
          <a:p>
            <a:r>
              <a:rPr lang="en-US" dirty="0">
                <a:solidFill>
                  <a:srgbClr val="FF0000"/>
                </a:solidFill>
              </a:rPr>
              <a:t>full video of the reconstruction of the Lion aquamanile or diagram of direct casting?</a:t>
            </a:r>
          </a:p>
        </p:txBody>
      </p:sp>
      <p:sp>
        <p:nvSpPr>
          <p:cNvPr id="4" name="Rectangle 3">
            <a:extLst>
              <a:ext uri="{FF2B5EF4-FFF2-40B4-BE49-F238E27FC236}">
                <a16:creationId xmlns="" xmlns:a16="http://schemas.microsoft.com/office/drawing/2014/main" id="{F3300976-787A-4DDC-8660-FBDD4EC0C90D}"/>
              </a:ext>
            </a:extLst>
          </p:cNvPr>
          <p:cNvSpPr/>
          <p:nvPr/>
        </p:nvSpPr>
        <p:spPr>
          <a:xfrm>
            <a:off x="7192856" y="1156307"/>
            <a:ext cx="4560570" cy="387477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5" name="Group 24">
            <a:extLst>
              <a:ext uri="{FF2B5EF4-FFF2-40B4-BE49-F238E27FC236}">
                <a16:creationId xmlns="" xmlns:a16="http://schemas.microsoft.com/office/drawing/2014/main" id="{98A2FC09-F692-4C3A-99C2-4D30F06EC72F}"/>
              </a:ext>
            </a:extLst>
          </p:cNvPr>
          <p:cNvGrpSpPr/>
          <p:nvPr/>
        </p:nvGrpSpPr>
        <p:grpSpPr>
          <a:xfrm>
            <a:off x="1066499" y="5765604"/>
            <a:ext cx="10167309" cy="907431"/>
            <a:chOff x="1583112" y="5879358"/>
            <a:chExt cx="10167309" cy="907431"/>
          </a:xfrm>
        </p:grpSpPr>
        <p:sp>
          <p:nvSpPr>
            <p:cNvPr id="26" name="Rectangle 25">
              <a:extLst>
                <a:ext uri="{FF2B5EF4-FFF2-40B4-BE49-F238E27FC236}">
                  <a16:creationId xmlns="" xmlns:a16="http://schemas.microsoft.com/office/drawing/2014/main" id="{177F164A-FA15-476F-8222-066C7F284A0C}"/>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15">
              <a:extLst>
                <a:ext uri="{FF2B5EF4-FFF2-40B4-BE49-F238E27FC236}">
                  <a16:creationId xmlns="" xmlns:a16="http://schemas.microsoft.com/office/drawing/2014/main" id="{0712EE8A-854D-4B6F-8CAC-D1DC6FE7D775}"/>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21">
              <a:extLst>
                <a:ext uri="{FF2B5EF4-FFF2-40B4-BE49-F238E27FC236}">
                  <a16:creationId xmlns="" xmlns:a16="http://schemas.microsoft.com/office/drawing/2014/main" id="{B6C9658D-AD8B-43B5-B2A3-61FB01FF9BC1}"/>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3">
              <a:extLst>
                <a:ext uri="{FF2B5EF4-FFF2-40B4-BE49-F238E27FC236}">
                  <a16:creationId xmlns="" xmlns:a16="http://schemas.microsoft.com/office/drawing/2014/main" id="{399B91B8-10E3-4762-ABA8-74A31B2FCFEC}"/>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0" name="TextBox 24">
              <a:extLst>
                <a:ext uri="{FF2B5EF4-FFF2-40B4-BE49-F238E27FC236}">
                  <a16:creationId xmlns="" xmlns:a16="http://schemas.microsoft.com/office/drawing/2014/main" id="{88BD5444-B765-453E-977E-557DB6866257}"/>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31" name="TextBox 26">
              <a:extLst>
                <a:ext uri="{FF2B5EF4-FFF2-40B4-BE49-F238E27FC236}">
                  <a16:creationId xmlns="" xmlns:a16="http://schemas.microsoft.com/office/drawing/2014/main" id="{3204B368-363D-410D-83E5-72F551BA3C5B}"/>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32" name="TextBox 28">
              <a:extLst>
                <a:ext uri="{FF2B5EF4-FFF2-40B4-BE49-F238E27FC236}">
                  <a16:creationId xmlns="" xmlns:a16="http://schemas.microsoft.com/office/drawing/2014/main" id="{5BF9515A-5B7F-4073-92BA-9D31151396EF}"/>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33" name="TextBox 30">
              <a:extLst>
                <a:ext uri="{FF2B5EF4-FFF2-40B4-BE49-F238E27FC236}">
                  <a16:creationId xmlns="" xmlns:a16="http://schemas.microsoft.com/office/drawing/2014/main" id="{656DDC58-CF6B-4F71-B32C-6EB241172B7D}"/>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35" name="TextBox 32">
              <a:extLst>
                <a:ext uri="{FF2B5EF4-FFF2-40B4-BE49-F238E27FC236}">
                  <a16:creationId xmlns="" xmlns:a16="http://schemas.microsoft.com/office/drawing/2014/main" id="{94467E0F-8EEE-475B-AA91-0A0606281EA7}"/>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36" name="Straight Arrow Connector 3">
              <a:extLst>
                <a:ext uri="{FF2B5EF4-FFF2-40B4-BE49-F238E27FC236}">
                  <a16:creationId xmlns="" xmlns:a16="http://schemas.microsoft.com/office/drawing/2014/main" id="{5FB5BF9B-2FC8-4F29-8B7D-190788888D64}"/>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23">
              <a:extLst>
                <a:ext uri="{FF2B5EF4-FFF2-40B4-BE49-F238E27FC236}">
                  <a16:creationId xmlns="" xmlns:a16="http://schemas.microsoft.com/office/drawing/2014/main" id="{90430E03-EC87-4995-98B2-F93003DF5A2D}"/>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30">
              <a:extLst>
                <a:ext uri="{FF2B5EF4-FFF2-40B4-BE49-F238E27FC236}">
                  <a16:creationId xmlns="" xmlns:a16="http://schemas.microsoft.com/office/drawing/2014/main" id="{D5488726-7485-4710-A075-6635B8D5E69F}"/>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39" name="Straight Arrow Connector 3">
              <a:extLst>
                <a:ext uri="{FF2B5EF4-FFF2-40B4-BE49-F238E27FC236}">
                  <a16:creationId xmlns="" xmlns:a16="http://schemas.microsoft.com/office/drawing/2014/main" id="{92641156-3E1D-44B0-B20A-43130A84A244}"/>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3">
              <a:extLst>
                <a:ext uri="{FF2B5EF4-FFF2-40B4-BE49-F238E27FC236}">
                  <a16:creationId xmlns="" xmlns:a16="http://schemas.microsoft.com/office/drawing/2014/main" id="{302A2509-F56B-4264-A010-F1E5E1F1A52A}"/>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3">
              <a:extLst>
                <a:ext uri="{FF2B5EF4-FFF2-40B4-BE49-F238E27FC236}">
                  <a16:creationId xmlns="" xmlns:a16="http://schemas.microsoft.com/office/drawing/2014/main" id="{E2C4962C-3F5C-4793-B813-A751D610C09A}"/>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 xmlns:a16="http://schemas.microsoft.com/office/drawing/2014/main" id="{F15EFF8D-01FC-4FDE-9A15-DEF19C845BF2}"/>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44" name="Straight Arrow Connector 15">
              <a:extLst>
                <a:ext uri="{FF2B5EF4-FFF2-40B4-BE49-F238E27FC236}">
                  <a16:creationId xmlns="" xmlns:a16="http://schemas.microsoft.com/office/drawing/2014/main" id="{70765E26-BE35-459E-8CAF-86E425641113}"/>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5" name="TextBox 24">
              <a:extLst>
                <a:ext uri="{FF2B5EF4-FFF2-40B4-BE49-F238E27FC236}">
                  <a16:creationId xmlns="" xmlns:a16="http://schemas.microsoft.com/office/drawing/2014/main" id="{1E006FCE-A791-4A0C-9DE4-92A0287C3E59}"/>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46" name="TextBox 24">
              <a:extLst>
                <a:ext uri="{FF2B5EF4-FFF2-40B4-BE49-F238E27FC236}">
                  <a16:creationId xmlns="" xmlns:a16="http://schemas.microsoft.com/office/drawing/2014/main" id="{446198AA-2B2C-4842-9CAB-D6C56B6E677B}"/>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48" name="Straight Arrow Connector 3">
              <a:extLst>
                <a:ext uri="{FF2B5EF4-FFF2-40B4-BE49-F238E27FC236}">
                  <a16:creationId xmlns="" xmlns:a16="http://schemas.microsoft.com/office/drawing/2014/main" id="{D02DC941-6D22-4C2D-9DEF-27F5AE53571B}"/>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9" name="TextBox 24">
              <a:extLst>
                <a:ext uri="{FF2B5EF4-FFF2-40B4-BE49-F238E27FC236}">
                  <a16:creationId xmlns="" xmlns:a16="http://schemas.microsoft.com/office/drawing/2014/main" id="{3E6DB762-31FE-4B87-9FC9-8571F7EDE3A7}"/>
                </a:ext>
              </a:extLst>
            </p:cNvPr>
            <p:cNvSpPr txBox="1"/>
            <p:nvPr/>
          </p:nvSpPr>
          <p:spPr>
            <a:xfrm>
              <a:off x="3211927" y="6009891"/>
              <a:ext cx="869565" cy="400110"/>
            </a:xfrm>
            <a:prstGeom prst="rect">
              <a:avLst/>
            </a:prstGeom>
          </p:spPr>
          <p:txBody>
            <a:bodyPr wrap="square" rtlCol="0">
              <a:spAutoFit/>
            </a:bodyPr>
            <a:lstStyle/>
            <a:p>
              <a:pPr algn="ctr"/>
              <a:r>
                <a:rPr lang="en-US" sz="1000" dirty="0">
                  <a:solidFill>
                    <a:srgbClr val="FF0000"/>
                  </a:solidFill>
                </a:rPr>
                <a:t>Lost wax casting</a:t>
              </a:r>
            </a:p>
          </p:txBody>
        </p:sp>
        <p:cxnSp>
          <p:nvCxnSpPr>
            <p:cNvPr id="50" name="Straight Arrow Connector 3">
              <a:extLst>
                <a:ext uri="{FF2B5EF4-FFF2-40B4-BE49-F238E27FC236}">
                  <a16:creationId xmlns="" xmlns:a16="http://schemas.microsoft.com/office/drawing/2014/main" id="{7399BEB8-4CE7-4C1B-9B2B-6048D17B17C7}"/>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 xmlns:a16="http://schemas.microsoft.com/office/drawing/2014/main" id="{90707D16-3A16-4754-99BA-4721C390E41A}"/>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52" name="Straight Arrow Connector 3">
              <a:extLst>
                <a:ext uri="{FF2B5EF4-FFF2-40B4-BE49-F238E27FC236}">
                  <a16:creationId xmlns="" xmlns:a16="http://schemas.microsoft.com/office/drawing/2014/main" id="{F047BA2C-28E1-4885-9B14-A7B6079B860B}"/>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 xmlns:a16="http://schemas.microsoft.com/office/drawing/2014/main" id="{EA3EA2F7-88F1-4317-BCDE-655C85E36A1E}"/>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56" name="TextBox 26">
              <a:extLst>
                <a:ext uri="{FF2B5EF4-FFF2-40B4-BE49-F238E27FC236}">
                  <a16:creationId xmlns="" xmlns:a16="http://schemas.microsoft.com/office/drawing/2014/main" id="{697F173C-CB16-4BCE-8CC9-6DC6D74C69CF}"/>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60" name="Straight Arrow Connector 3">
              <a:extLst>
                <a:ext uri="{FF2B5EF4-FFF2-40B4-BE49-F238E27FC236}">
                  <a16:creationId xmlns="" xmlns:a16="http://schemas.microsoft.com/office/drawing/2014/main" id="{D6C9C000-FDBD-49AE-84E0-0C6075661300}"/>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6" name="TextBox 26">
              <a:extLst>
                <a:ext uri="{FF2B5EF4-FFF2-40B4-BE49-F238E27FC236}">
                  <a16:creationId xmlns="" xmlns:a16="http://schemas.microsoft.com/office/drawing/2014/main" id="{6724804E-EDEE-45B6-933D-7FACE0671439}"/>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67" name="Straight Arrow Connector 3">
              <a:extLst>
                <a:ext uri="{FF2B5EF4-FFF2-40B4-BE49-F238E27FC236}">
                  <a16:creationId xmlns="" xmlns:a16="http://schemas.microsoft.com/office/drawing/2014/main" id="{5A5EDDD9-73A6-4748-8CEC-D4B99E4A155D}"/>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0" name="TextBox 26">
              <a:extLst>
                <a:ext uri="{FF2B5EF4-FFF2-40B4-BE49-F238E27FC236}">
                  <a16:creationId xmlns="" xmlns:a16="http://schemas.microsoft.com/office/drawing/2014/main" id="{2DCA8947-3AB7-4579-BCBF-A4ED8B256EB3}"/>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74" name="Straight Arrow Connector 3">
              <a:extLst>
                <a:ext uri="{FF2B5EF4-FFF2-40B4-BE49-F238E27FC236}">
                  <a16:creationId xmlns="" xmlns:a16="http://schemas.microsoft.com/office/drawing/2014/main" id="{B028F736-27A6-478D-BDE3-D889A15FB373}"/>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26">
              <a:extLst>
                <a:ext uri="{FF2B5EF4-FFF2-40B4-BE49-F238E27FC236}">
                  <a16:creationId xmlns="" xmlns:a16="http://schemas.microsoft.com/office/drawing/2014/main" id="{074C6A45-5087-48E6-9F97-937A569A828D}"/>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76" name="Straight Arrow Connector 3">
              <a:extLst>
                <a:ext uri="{FF2B5EF4-FFF2-40B4-BE49-F238E27FC236}">
                  <a16:creationId xmlns="" xmlns:a16="http://schemas.microsoft.com/office/drawing/2014/main" id="{A0195D04-C370-4B16-B314-E5B2B758A4D8}"/>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5" name="TextBox 4"/>
          <p:cNvSpPr txBox="1"/>
          <p:nvPr/>
        </p:nvSpPr>
        <p:spPr>
          <a:xfrm>
            <a:off x="9068781" y="616945"/>
            <a:ext cx="1091966" cy="369332"/>
          </a:xfrm>
          <a:prstGeom prst="rect">
            <a:avLst/>
          </a:prstGeom>
          <a:noFill/>
        </p:spPr>
        <p:txBody>
          <a:bodyPr wrap="none" rtlCol="0">
            <a:spAutoFit/>
          </a:bodyPr>
          <a:lstStyle/>
          <a:p>
            <a:r>
              <a:rPr lang="en-US" dirty="0" smtClean="0"/>
              <a:t>Video: V6</a:t>
            </a:r>
          </a:p>
        </p:txBody>
      </p:sp>
    </p:spTree>
    <p:extLst>
      <p:ext uri="{BB962C8B-B14F-4D97-AF65-F5344CB8AC3E}">
        <p14:creationId xmlns:p14="http://schemas.microsoft.com/office/powerpoint/2010/main" val="2097300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182880" y="267502"/>
            <a:ext cx="3762393" cy="480565"/>
          </a:xfrm>
          <a:prstGeom prst="rect">
            <a:avLst/>
          </a:prstGeom>
        </p:spPr>
        <p:txBody>
          <a:bodyPr vert="horz" lIns="91440" tIns="45720" rIns="91440" bIns="45720" rtlCol="0" anchor="t">
            <a:normAutofit/>
          </a:bodyPr>
          <a:lstStyle/>
          <a:p>
            <a:r>
              <a:rPr lang="en-US" b="1" dirty="0"/>
              <a:t>Fabrication: The core (replication)</a:t>
            </a:r>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94096" y="817987"/>
            <a:ext cx="4322591" cy="3205922"/>
          </a:xfrm>
          <a:prstGeom prst="rect">
            <a:avLst/>
          </a:prstGeom>
        </p:spPr>
      </p:pic>
      <p:pic>
        <p:nvPicPr>
          <p:cNvPr id="28" name="Picture 27"/>
          <p:cNvPicPr>
            <a:picLocks noChangeAspect="1"/>
          </p:cNvPicPr>
          <p:nvPr/>
        </p:nvPicPr>
        <p:blipFill>
          <a:blip r:embed="rId4"/>
          <a:stretch>
            <a:fillRect/>
          </a:stretch>
        </p:blipFill>
        <p:spPr>
          <a:xfrm>
            <a:off x="6561675" y="817987"/>
            <a:ext cx="3352862" cy="3205922"/>
          </a:xfrm>
          <a:prstGeom prst="rect">
            <a:avLst/>
          </a:prstGeom>
        </p:spPr>
      </p:pic>
      <p:sp>
        <p:nvSpPr>
          <p:cNvPr id="30" name="TextBox 29"/>
          <p:cNvSpPr txBox="1"/>
          <p:nvPr/>
        </p:nvSpPr>
        <p:spPr>
          <a:xfrm>
            <a:off x="373541" y="5813533"/>
            <a:ext cx="1026243" cy="523220"/>
          </a:xfrm>
          <a:prstGeom prst="rect">
            <a:avLst/>
          </a:prstGeom>
          <a:noFill/>
        </p:spPr>
        <p:txBody>
          <a:bodyPr wrap="none" rtlCol="0">
            <a:spAutoFit/>
          </a:bodyPr>
          <a:lstStyle/>
          <a:p>
            <a:r>
              <a:rPr lang="en-US" sz="2800" dirty="0">
                <a:solidFill>
                  <a:schemeClr val="bg1"/>
                </a:solidFill>
              </a:rPr>
              <a:t>Video</a:t>
            </a:r>
          </a:p>
        </p:txBody>
      </p:sp>
      <p:sp>
        <p:nvSpPr>
          <p:cNvPr id="7" name="TextBox 6"/>
          <p:cNvSpPr txBox="1"/>
          <p:nvPr/>
        </p:nvSpPr>
        <p:spPr>
          <a:xfrm>
            <a:off x="8370897" y="973639"/>
            <a:ext cx="1472393" cy="371592"/>
          </a:xfrm>
          <a:prstGeom prst="rect">
            <a:avLst/>
          </a:prstGeom>
          <a:noFill/>
        </p:spPr>
        <p:txBody>
          <a:bodyPr wrap="square" rtlCol="0">
            <a:spAutoFit/>
          </a:bodyPr>
          <a:lstStyle/>
          <a:p>
            <a:r>
              <a:rPr lang="en-US" b="1" dirty="0">
                <a:solidFill>
                  <a:schemeClr val="bg1"/>
                </a:solidFill>
              </a:rPr>
              <a:t>Video of core</a:t>
            </a:r>
          </a:p>
        </p:txBody>
      </p:sp>
      <p:sp>
        <p:nvSpPr>
          <p:cNvPr id="2" name="Rectangle 1">
            <a:extLst>
              <a:ext uri="{FF2B5EF4-FFF2-40B4-BE49-F238E27FC236}">
                <a16:creationId xmlns="" xmlns:a16="http://schemas.microsoft.com/office/drawing/2014/main" id="{F9A1AAE7-35AB-4885-9364-96245301805A}"/>
              </a:ext>
            </a:extLst>
          </p:cNvPr>
          <p:cNvSpPr/>
          <p:nvPr/>
        </p:nvSpPr>
        <p:spPr>
          <a:xfrm>
            <a:off x="459179" y="4243873"/>
            <a:ext cx="11359280" cy="1815882"/>
          </a:xfrm>
          <a:prstGeom prst="rect">
            <a:avLst/>
          </a:prstGeom>
        </p:spPr>
        <p:txBody>
          <a:bodyPr wrap="square" anchor="t">
            <a:spAutoFit/>
          </a:bodyPr>
          <a:lstStyle/>
          <a:p>
            <a:r>
              <a:rPr lang="en-US" sz="1600" dirty="0"/>
              <a:t>The internal volume of any hollow bronze is defined by a </a:t>
            </a:r>
            <a:r>
              <a:rPr lang="en-US" sz="1600" i="1" dirty="0"/>
              <a:t>core</a:t>
            </a:r>
            <a:r>
              <a:rPr lang="en-US" sz="1600" dirty="0"/>
              <a:t> made of fire-resistant material. Theophilus describes shaping a well-kneaded and sifted mixture of sandy clay and dried dung into more or less the desired form, integrating many of its physical features. The sand would temper the clay, reducing shrinkage and cracking during firing.  The organic material would provide “green” strength or cohesiveness to the mixture and create a more porous body that could help absorb any vapors that might evolve during the pour. </a:t>
            </a:r>
          </a:p>
          <a:p>
            <a:r>
              <a:rPr lang="en-US" sz="1600" dirty="0"/>
              <a:t>An internal armature would help to support the weight of the clay and evidence for the same was found in the larger and more complex structures. </a:t>
            </a:r>
            <a:endParaRPr lang="en-US" sz="1600" dirty="0">
              <a:cs typeface="Calibri"/>
            </a:endParaRPr>
          </a:p>
          <a:p>
            <a:r>
              <a:rPr lang="en-US" sz="1600" dirty="0"/>
              <a:t>After casting, the core material and armature are generally removed to clear the hollow of the vessel for use. </a:t>
            </a:r>
          </a:p>
        </p:txBody>
      </p:sp>
      <p:grpSp>
        <p:nvGrpSpPr>
          <p:cNvPr id="9" name="Group 8">
            <a:extLst>
              <a:ext uri="{FF2B5EF4-FFF2-40B4-BE49-F238E27FC236}">
                <a16:creationId xmlns="" xmlns:a16="http://schemas.microsoft.com/office/drawing/2014/main" id="{5C399F87-5C8D-45B4-A925-6B3F39729D1C}"/>
              </a:ext>
            </a:extLst>
          </p:cNvPr>
          <p:cNvGrpSpPr/>
          <p:nvPr/>
        </p:nvGrpSpPr>
        <p:grpSpPr>
          <a:xfrm>
            <a:off x="1066499" y="5765604"/>
            <a:ext cx="10167309" cy="907431"/>
            <a:chOff x="1583112" y="5879358"/>
            <a:chExt cx="10167309" cy="907431"/>
          </a:xfrm>
        </p:grpSpPr>
        <p:sp>
          <p:nvSpPr>
            <p:cNvPr id="10" name="Rectangle 9">
              <a:extLst>
                <a:ext uri="{FF2B5EF4-FFF2-40B4-BE49-F238E27FC236}">
                  <a16:creationId xmlns="" xmlns:a16="http://schemas.microsoft.com/office/drawing/2014/main" id="{E75E5664-3505-41F9-9EEC-091E7D6D3A54}"/>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5">
              <a:extLst>
                <a:ext uri="{FF2B5EF4-FFF2-40B4-BE49-F238E27FC236}">
                  <a16:creationId xmlns="" xmlns:a16="http://schemas.microsoft.com/office/drawing/2014/main" id="{6109FB21-CA46-48B7-8CD0-15E215D62092}"/>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21">
              <a:extLst>
                <a:ext uri="{FF2B5EF4-FFF2-40B4-BE49-F238E27FC236}">
                  <a16:creationId xmlns="" xmlns:a16="http://schemas.microsoft.com/office/drawing/2014/main" id="{DD09160B-2DF6-49ED-B5EF-A58D2DB387C5}"/>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23">
              <a:extLst>
                <a:ext uri="{FF2B5EF4-FFF2-40B4-BE49-F238E27FC236}">
                  <a16:creationId xmlns="" xmlns:a16="http://schemas.microsoft.com/office/drawing/2014/main" id="{DE126A87-5FBE-418C-BC7A-DA1B5AD80CC9}"/>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4" name="TextBox 24">
              <a:extLst>
                <a:ext uri="{FF2B5EF4-FFF2-40B4-BE49-F238E27FC236}">
                  <a16:creationId xmlns="" xmlns:a16="http://schemas.microsoft.com/office/drawing/2014/main" id="{CAE8C92E-64A6-4116-8510-B267424A6DCC}"/>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15" name="TextBox 26">
              <a:extLst>
                <a:ext uri="{FF2B5EF4-FFF2-40B4-BE49-F238E27FC236}">
                  <a16:creationId xmlns="" xmlns:a16="http://schemas.microsoft.com/office/drawing/2014/main" id="{BF430AC1-A92E-471D-BF15-2E15D0705F0F}"/>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16" name="TextBox 28">
              <a:extLst>
                <a:ext uri="{FF2B5EF4-FFF2-40B4-BE49-F238E27FC236}">
                  <a16:creationId xmlns="" xmlns:a16="http://schemas.microsoft.com/office/drawing/2014/main" id="{9885293C-B232-47A0-9EE0-42554E3B779A}"/>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17" name="TextBox 30">
              <a:extLst>
                <a:ext uri="{FF2B5EF4-FFF2-40B4-BE49-F238E27FC236}">
                  <a16:creationId xmlns="" xmlns:a16="http://schemas.microsoft.com/office/drawing/2014/main" id="{440F72FE-6072-4E83-95FC-973DAFB75444}"/>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18" name="TextBox 32">
              <a:extLst>
                <a:ext uri="{FF2B5EF4-FFF2-40B4-BE49-F238E27FC236}">
                  <a16:creationId xmlns="" xmlns:a16="http://schemas.microsoft.com/office/drawing/2014/main" id="{D7BEEE4C-BC21-473F-855F-3DE966E64D62}"/>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19" name="Straight Arrow Connector 3">
              <a:extLst>
                <a:ext uri="{FF2B5EF4-FFF2-40B4-BE49-F238E27FC236}">
                  <a16:creationId xmlns="" xmlns:a16="http://schemas.microsoft.com/office/drawing/2014/main" id="{A3642E8B-96FD-460D-9E59-D1D819472081}"/>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23">
              <a:extLst>
                <a:ext uri="{FF2B5EF4-FFF2-40B4-BE49-F238E27FC236}">
                  <a16:creationId xmlns="" xmlns:a16="http://schemas.microsoft.com/office/drawing/2014/main" id="{9B497312-9DB4-4DB8-9D2D-00D26A1539C8}"/>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1" name="TextBox 30">
              <a:extLst>
                <a:ext uri="{FF2B5EF4-FFF2-40B4-BE49-F238E27FC236}">
                  <a16:creationId xmlns="" xmlns:a16="http://schemas.microsoft.com/office/drawing/2014/main" id="{F57FD3CF-CD90-451E-B364-2C733E70ECDD}"/>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22" name="Straight Arrow Connector 3">
              <a:extLst>
                <a:ext uri="{FF2B5EF4-FFF2-40B4-BE49-F238E27FC236}">
                  <a16:creationId xmlns="" xmlns:a16="http://schemas.microsoft.com/office/drawing/2014/main" id="{8CE26A9A-B7A0-4B9D-8325-66FB6C2D9D8F}"/>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3">
              <a:extLst>
                <a:ext uri="{FF2B5EF4-FFF2-40B4-BE49-F238E27FC236}">
                  <a16:creationId xmlns="" xmlns:a16="http://schemas.microsoft.com/office/drawing/2014/main" id="{B2DC6135-1BA2-4811-A488-5D7CB1FC87DC}"/>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3">
              <a:extLst>
                <a:ext uri="{FF2B5EF4-FFF2-40B4-BE49-F238E27FC236}">
                  <a16:creationId xmlns="" xmlns:a16="http://schemas.microsoft.com/office/drawing/2014/main" id="{BECB19D4-16F9-4C56-AA01-1E0C7F0E4D8C}"/>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 xmlns:a16="http://schemas.microsoft.com/office/drawing/2014/main" id="{304C84A4-1E52-450C-82F4-828A5AC362EB}"/>
                </a:ext>
              </a:extLst>
            </p:cNvPr>
            <p:cNvSpPr txBox="1"/>
            <p:nvPr/>
          </p:nvSpPr>
          <p:spPr>
            <a:xfrm>
              <a:off x="4209135" y="6081588"/>
              <a:ext cx="429925" cy="246221"/>
            </a:xfrm>
            <a:prstGeom prst="rect">
              <a:avLst/>
            </a:prstGeom>
            <a:noFill/>
          </p:spPr>
          <p:txBody>
            <a:bodyPr wrap="none" rtlCol="0">
              <a:spAutoFit/>
            </a:bodyPr>
            <a:lstStyle/>
            <a:p>
              <a:pPr algn="ctr"/>
              <a:r>
                <a:rPr lang="en-US" sz="1000" dirty="0">
                  <a:solidFill>
                    <a:srgbClr val="FF0000"/>
                  </a:solidFill>
                </a:rPr>
                <a:t>Core</a:t>
              </a:r>
            </a:p>
          </p:txBody>
        </p:sp>
        <p:cxnSp>
          <p:nvCxnSpPr>
            <p:cNvPr id="26" name="Straight Arrow Connector 15">
              <a:extLst>
                <a:ext uri="{FF2B5EF4-FFF2-40B4-BE49-F238E27FC236}">
                  <a16:creationId xmlns="" xmlns:a16="http://schemas.microsoft.com/office/drawing/2014/main" id="{281A93A4-6F86-48A2-95BE-647B9AA72CA5}"/>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9" name="TextBox 24">
              <a:extLst>
                <a:ext uri="{FF2B5EF4-FFF2-40B4-BE49-F238E27FC236}">
                  <a16:creationId xmlns="" xmlns:a16="http://schemas.microsoft.com/office/drawing/2014/main" id="{9750D67B-AD10-4296-BAA8-F9201DDE3815}"/>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31" name="TextBox 24">
              <a:extLst>
                <a:ext uri="{FF2B5EF4-FFF2-40B4-BE49-F238E27FC236}">
                  <a16:creationId xmlns="" xmlns:a16="http://schemas.microsoft.com/office/drawing/2014/main" id="{CF2B8BAB-25E9-4CB6-82B6-B52C16404E1E}"/>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32" name="Straight Arrow Connector 3">
              <a:extLst>
                <a:ext uri="{FF2B5EF4-FFF2-40B4-BE49-F238E27FC236}">
                  <a16:creationId xmlns="" xmlns:a16="http://schemas.microsoft.com/office/drawing/2014/main" id="{18C64342-0368-4D75-B185-13541EE6E895}"/>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3" name="TextBox 24">
              <a:extLst>
                <a:ext uri="{FF2B5EF4-FFF2-40B4-BE49-F238E27FC236}">
                  <a16:creationId xmlns="" xmlns:a16="http://schemas.microsoft.com/office/drawing/2014/main" id="{C929EFFF-91E7-4A90-B361-DC9AB083662E}"/>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35" name="Straight Arrow Connector 3">
              <a:extLst>
                <a:ext uri="{FF2B5EF4-FFF2-40B4-BE49-F238E27FC236}">
                  <a16:creationId xmlns="" xmlns:a16="http://schemas.microsoft.com/office/drawing/2014/main" id="{A355EC5D-6743-499B-926D-61CA6FE075B7}"/>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 xmlns:a16="http://schemas.microsoft.com/office/drawing/2014/main" id="{F7DF88FB-C0E6-447B-99FD-F56330DB29BE}"/>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37" name="Straight Arrow Connector 3">
              <a:extLst>
                <a:ext uri="{FF2B5EF4-FFF2-40B4-BE49-F238E27FC236}">
                  <a16:creationId xmlns="" xmlns:a16="http://schemas.microsoft.com/office/drawing/2014/main" id="{1DB66DDA-F168-42F5-862D-B79F0341507B}"/>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 xmlns:a16="http://schemas.microsoft.com/office/drawing/2014/main" id="{7BDAD0E0-8A90-42E4-9484-8C0659B3C662}"/>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39" name="TextBox 26">
              <a:extLst>
                <a:ext uri="{FF2B5EF4-FFF2-40B4-BE49-F238E27FC236}">
                  <a16:creationId xmlns="" xmlns:a16="http://schemas.microsoft.com/office/drawing/2014/main" id="{28E66CB2-777A-4102-9D03-22488B6E8D20}"/>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40" name="Straight Arrow Connector 3">
              <a:extLst>
                <a:ext uri="{FF2B5EF4-FFF2-40B4-BE49-F238E27FC236}">
                  <a16:creationId xmlns="" xmlns:a16="http://schemas.microsoft.com/office/drawing/2014/main" id="{6837495F-ADC0-4E5F-B620-204226DA57D1}"/>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1" name="TextBox 26">
              <a:extLst>
                <a:ext uri="{FF2B5EF4-FFF2-40B4-BE49-F238E27FC236}">
                  <a16:creationId xmlns="" xmlns:a16="http://schemas.microsoft.com/office/drawing/2014/main" id="{E971263B-B9FF-46BD-B82E-D5F90D1FBBD3}"/>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42" name="Straight Arrow Connector 3">
              <a:extLst>
                <a:ext uri="{FF2B5EF4-FFF2-40B4-BE49-F238E27FC236}">
                  <a16:creationId xmlns="" xmlns:a16="http://schemas.microsoft.com/office/drawing/2014/main" id="{ADF0E5FE-51AE-4AA4-9954-2309EF1022CF}"/>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3" name="TextBox 26">
              <a:extLst>
                <a:ext uri="{FF2B5EF4-FFF2-40B4-BE49-F238E27FC236}">
                  <a16:creationId xmlns="" xmlns:a16="http://schemas.microsoft.com/office/drawing/2014/main" id="{CF6FA9A7-A489-47FA-B222-A2AAA7DF0749}"/>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44" name="Straight Arrow Connector 3">
              <a:extLst>
                <a:ext uri="{FF2B5EF4-FFF2-40B4-BE49-F238E27FC236}">
                  <a16:creationId xmlns="" xmlns:a16="http://schemas.microsoft.com/office/drawing/2014/main" id="{398A1740-401A-4103-AED4-AB282B141A11}"/>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5" name="TextBox 26">
              <a:extLst>
                <a:ext uri="{FF2B5EF4-FFF2-40B4-BE49-F238E27FC236}">
                  <a16:creationId xmlns="" xmlns:a16="http://schemas.microsoft.com/office/drawing/2014/main" id="{315746D2-EC9C-46ED-8D36-3BF099EA0233}"/>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46" name="Straight Arrow Connector 3">
              <a:extLst>
                <a:ext uri="{FF2B5EF4-FFF2-40B4-BE49-F238E27FC236}">
                  <a16:creationId xmlns="" xmlns:a16="http://schemas.microsoft.com/office/drawing/2014/main" id="{8DBDFF70-E658-4895-B6C5-DAE47B32D97A}"/>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04887" y="417509"/>
            <a:ext cx="1031051" cy="369332"/>
          </a:xfrm>
          <a:prstGeom prst="rect">
            <a:avLst/>
          </a:prstGeom>
          <a:noFill/>
        </p:spPr>
        <p:txBody>
          <a:bodyPr wrap="none" rtlCol="0">
            <a:spAutoFit/>
          </a:bodyPr>
          <a:lstStyle/>
          <a:p>
            <a:r>
              <a:rPr lang="en-US" dirty="0" smtClean="0"/>
              <a:t>Fig. </a:t>
            </a:r>
            <a:r>
              <a:rPr lang="en-US" dirty="0" smtClean="0"/>
              <a:t>1015</a:t>
            </a:r>
            <a:endParaRPr lang="en-US" dirty="0" smtClean="0"/>
          </a:p>
        </p:txBody>
      </p:sp>
      <p:sp>
        <p:nvSpPr>
          <p:cNvPr id="4" name="TextBox 3"/>
          <p:cNvSpPr txBox="1"/>
          <p:nvPr/>
        </p:nvSpPr>
        <p:spPr>
          <a:xfrm>
            <a:off x="7289298" y="465645"/>
            <a:ext cx="1208985" cy="369332"/>
          </a:xfrm>
          <a:prstGeom prst="rect">
            <a:avLst/>
          </a:prstGeom>
          <a:noFill/>
        </p:spPr>
        <p:txBody>
          <a:bodyPr wrap="none" rtlCol="0">
            <a:spAutoFit/>
          </a:bodyPr>
          <a:lstStyle/>
          <a:p>
            <a:r>
              <a:rPr lang="en-US" dirty="0" smtClean="0"/>
              <a:t>Video: V17</a:t>
            </a:r>
            <a:endParaRPr lang="en-US" dirty="0"/>
          </a:p>
        </p:txBody>
      </p:sp>
      <p:sp>
        <p:nvSpPr>
          <p:cNvPr id="5" name="TextBox 4"/>
          <p:cNvSpPr txBox="1"/>
          <p:nvPr/>
        </p:nvSpPr>
        <p:spPr>
          <a:xfrm>
            <a:off x="8587007" y="461537"/>
            <a:ext cx="1031051" cy="369332"/>
          </a:xfrm>
          <a:prstGeom prst="rect">
            <a:avLst/>
          </a:prstGeom>
          <a:noFill/>
        </p:spPr>
        <p:txBody>
          <a:bodyPr wrap="none" rtlCol="0">
            <a:spAutoFit/>
          </a:bodyPr>
          <a:lstStyle/>
          <a:p>
            <a:r>
              <a:rPr lang="en-US" dirty="0" smtClean="0"/>
              <a:t>Fig. </a:t>
            </a:r>
            <a:r>
              <a:rPr lang="en-US" dirty="0" smtClean="0"/>
              <a:t>1026</a:t>
            </a:r>
            <a:endParaRPr lang="en-US" dirty="0" smtClean="0"/>
          </a:p>
        </p:txBody>
      </p:sp>
    </p:spTree>
    <p:extLst>
      <p:ext uri="{BB962C8B-B14F-4D97-AF65-F5344CB8AC3E}">
        <p14:creationId xmlns:p14="http://schemas.microsoft.com/office/powerpoint/2010/main" val="1891036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300448" y="297383"/>
            <a:ext cx="5482835" cy="480565"/>
          </a:xfrm>
          <a:prstGeom prst="rect">
            <a:avLst/>
          </a:prstGeom>
        </p:spPr>
        <p:txBody>
          <a:bodyPr vert="horz" lIns="91440" tIns="45720" rIns="91440" bIns="45720" rtlCol="0" anchor="t">
            <a:noAutofit/>
          </a:bodyPr>
          <a:lstStyle/>
          <a:p>
            <a:r>
              <a:rPr lang="en-US" b="1" dirty="0"/>
              <a:t>Fabrication Technique: Core (examination)</a:t>
            </a:r>
          </a:p>
        </p:txBody>
      </p:sp>
      <p:sp>
        <p:nvSpPr>
          <p:cNvPr id="30" name="TextBox 29"/>
          <p:cNvSpPr txBox="1"/>
          <p:nvPr/>
        </p:nvSpPr>
        <p:spPr>
          <a:xfrm>
            <a:off x="373541" y="5813533"/>
            <a:ext cx="1026243" cy="523220"/>
          </a:xfrm>
          <a:prstGeom prst="rect">
            <a:avLst/>
          </a:prstGeom>
          <a:noFill/>
        </p:spPr>
        <p:txBody>
          <a:bodyPr wrap="none" rtlCol="0">
            <a:spAutoFit/>
          </a:bodyPr>
          <a:lstStyle/>
          <a:p>
            <a:r>
              <a:rPr lang="en-US" sz="2800" dirty="0">
                <a:solidFill>
                  <a:schemeClr val="bg1"/>
                </a:solidFill>
              </a:rPr>
              <a:t>Video</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08925" y="1212047"/>
            <a:ext cx="6110797" cy="4546681"/>
          </a:xfrm>
          <a:prstGeom prst="rect">
            <a:avLst/>
          </a:prstGeom>
        </p:spPr>
      </p:pic>
      <p:cxnSp>
        <p:nvCxnSpPr>
          <p:cNvPr id="3" name="Straight Arrow Connector 2"/>
          <p:cNvCxnSpPr/>
          <p:nvPr/>
        </p:nvCxnSpPr>
        <p:spPr>
          <a:xfrm flipH="1" flipV="1">
            <a:off x="6309529" y="1778916"/>
            <a:ext cx="990599" cy="96882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H="1">
            <a:off x="6309530" y="2765846"/>
            <a:ext cx="990598" cy="9250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 name="Rectangle 1">
            <a:extLst>
              <a:ext uri="{FF2B5EF4-FFF2-40B4-BE49-F238E27FC236}">
                <a16:creationId xmlns="" xmlns:a16="http://schemas.microsoft.com/office/drawing/2014/main" id="{7EAAEF02-EE3A-4C13-908D-FE51D175A4A8}"/>
              </a:ext>
            </a:extLst>
          </p:cNvPr>
          <p:cNvSpPr/>
          <p:nvPr/>
        </p:nvSpPr>
        <p:spPr>
          <a:xfrm>
            <a:off x="563975" y="2182242"/>
            <a:ext cx="4622029" cy="3046988"/>
          </a:xfrm>
          <a:prstGeom prst="rect">
            <a:avLst/>
          </a:prstGeom>
        </p:spPr>
        <p:txBody>
          <a:bodyPr wrap="square" anchor="t">
            <a:spAutoFit/>
          </a:bodyPr>
          <a:lstStyle/>
          <a:p>
            <a:r>
              <a:rPr lang="en-US" sz="1600" dirty="0"/>
              <a:t>Traces of the earthen mixture preserved in the harder to access areas of several of the </a:t>
            </a:r>
            <a:r>
              <a:rPr lang="en-US" sz="1600" dirty="0" err="1"/>
              <a:t>aquamanilia</a:t>
            </a:r>
            <a:r>
              <a:rPr lang="en-US" sz="1600" dirty="0"/>
              <a:t> were sampled and prepared as thin sections for petrographic analysis and SEM imaging in order to characterize the make-up of the material. Several of more compact examples included the identifiable forms of organic inclusions. The mineral content pointed to metamorphic rock source, but overall these analyses were inconclusive as yet regarding the identification of the clays’ geological origin, and therefore geographical location of the </a:t>
            </a:r>
            <a:r>
              <a:rPr lang="en-US" sz="1600" dirty="0" err="1"/>
              <a:t>aquamanilias</a:t>
            </a:r>
            <a:r>
              <a:rPr lang="en-US" sz="1600" dirty="0"/>
              <a:t>’ production. </a:t>
            </a:r>
          </a:p>
        </p:txBody>
      </p:sp>
      <p:grpSp>
        <p:nvGrpSpPr>
          <p:cNvPr id="10" name="Group 9">
            <a:extLst>
              <a:ext uri="{FF2B5EF4-FFF2-40B4-BE49-F238E27FC236}">
                <a16:creationId xmlns="" xmlns:a16="http://schemas.microsoft.com/office/drawing/2014/main" id="{73D52556-BB16-490A-8F22-D18CFFB631E7}"/>
              </a:ext>
            </a:extLst>
          </p:cNvPr>
          <p:cNvGrpSpPr/>
          <p:nvPr/>
        </p:nvGrpSpPr>
        <p:grpSpPr>
          <a:xfrm>
            <a:off x="1066499" y="5765604"/>
            <a:ext cx="10167309" cy="907431"/>
            <a:chOff x="1583112" y="5879358"/>
            <a:chExt cx="10167309" cy="907431"/>
          </a:xfrm>
        </p:grpSpPr>
        <p:sp>
          <p:nvSpPr>
            <p:cNvPr id="12" name="Rectangle 11">
              <a:extLst>
                <a:ext uri="{FF2B5EF4-FFF2-40B4-BE49-F238E27FC236}">
                  <a16:creationId xmlns="" xmlns:a16="http://schemas.microsoft.com/office/drawing/2014/main" id="{C4360B03-8C34-4DF2-B27A-0713043A1259}"/>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5">
              <a:extLst>
                <a:ext uri="{FF2B5EF4-FFF2-40B4-BE49-F238E27FC236}">
                  <a16:creationId xmlns="" xmlns:a16="http://schemas.microsoft.com/office/drawing/2014/main" id="{D2590DE8-D8F1-4593-8563-9D2B7343F0ED}"/>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21">
              <a:extLst>
                <a:ext uri="{FF2B5EF4-FFF2-40B4-BE49-F238E27FC236}">
                  <a16:creationId xmlns="" xmlns:a16="http://schemas.microsoft.com/office/drawing/2014/main" id="{4B8D810B-6719-4011-B996-5B5FAC8F6FF2}"/>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23">
              <a:extLst>
                <a:ext uri="{FF2B5EF4-FFF2-40B4-BE49-F238E27FC236}">
                  <a16:creationId xmlns="" xmlns:a16="http://schemas.microsoft.com/office/drawing/2014/main" id="{B5BC9AF8-E9EE-4239-B28A-D193CED7A6FD}"/>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6" name="TextBox 24">
              <a:extLst>
                <a:ext uri="{FF2B5EF4-FFF2-40B4-BE49-F238E27FC236}">
                  <a16:creationId xmlns="" xmlns:a16="http://schemas.microsoft.com/office/drawing/2014/main" id="{8B58F3B4-07BE-4BA2-A07C-EFC081C25A13}"/>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17" name="TextBox 26">
              <a:extLst>
                <a:ext uri="{FF2B5EF4-FFF2-40B4-BE49-F238E27FC236}">
                  <a16:creationId xmlns="" xmlns:a16="http://schemas.microsoft.com/office/drawing/2014/main" id="{04A0D6CA-5DFD-4AFF-B110-9B118E77CB24}"/>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18" name="TextBox 28">
              <a:extLst>
                <a:ext uri="{FF2B5EF4-FFF2-40B4-BE49-F238E27FC236}">
                  <a16:creationId xmlns="" xmlns:a16="http://schemas.microsoft.com/office/drawing/2014/main" id="{9834A9E7-9607-41D4-B0D7-13DEFF9C84B9}"/>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19" name="TextBox 30">
              <a:extLst>
                <a:ext uri="{FF2B5EF4-FFF2-40B4-BE49-F238E27FC236}">
                  <a16:creationId xmlns="" xmlns:a16="http://schemas.microsoft.com/office/drawing/2014/main" id="{4C05311B-DD9A-4CCD-920B-BA7B635A9959}"/>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20" name="TextBox 32">
              <a:extLst>
                <a:ext uri="{FF2B5EF4-FFF2-40B4-BE49-F238E27FC236}">
                  <a16:creationId xmlns="" xmlns:a16="http://schemas.microsoft.com/office/drawing/2014/main" id="{F1236130-EF4E-4073-9F1F-0149E6CCC079}"/>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21" name="Straight Arrow Connector 3">
              <a:extLst>
                <a:ext uri="{FF2B5EF4-FFF2-40B4-BE49-F238E27FC236}">
                  <a16:creationId xmlns="" xmlns:a16="http://schemas.microsoft.com/office/drawing/2014/main" id="{49D92C72-26ED-4585-9203-9FB42312A052}"/>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3">
              <a:extLst>
                <a:ext uri="{FF2B5EF4-FFF2-40B4-BE49-F238E27FC236}">
                  <a16:creationId xmlns="" xmlns:a16="http://schemas.microsoft.com/office/drawing/2014/main" id="{DF6618B2-B12E-4C36-B175-87AE5450F157}"/>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3" name="TextBox 30">
              <a:extLst>
                <a:ext uri="{FF2B5EF4-FFF2-40B4-BE49-F238E27FC236}">
                  <a16:creationId xmlns="" xmlns:a16="http://schemas.microsoft.com/office/drawing/2014/main" id="{E22856E2-B7A0-47C7-83D0-6472D6D2C50B}"/>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24" name="Straight Arrow Connector 3">
              <a:extLst>
                <a:ext uri="{FF2B5EF4-FFF2-40B4-BE49-F238E27FC236}">
                  <a16:creationId xmlns="" xmlns:a16="http://schemas.microsoft.com/office/drawing/2014/main" id="{C2C8CCBE-8F04-4E1F-B658-544912143755}"/>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5" name="Straight Arrow Connector 3">
              <a:extLst>
                <a:ext uri="{FF2B5EF4-FFF2-40B4-BE49-F238E27FC236}">
                  <a16:creationId xmlns="" xmlns:a16="http://schemas.microsoft.com/office/drawing/2014/main" id="{68A86034-1822-4B22-B423-E4B3A1095EDE}"/>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3">
              <a:extLst>
                <a:ext uri="{FF2B5EF4-FFF2-40B4-BE49-F238E27FC236}">
                  <a16:creationId xmlns="" xmlns:a16="http://schemas.microsoft.com/office/drawing/2014/main" id="{66D8B1DC-6D31-460C-9D02-08170CDABEDC}"/>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 xmlns:a16="http://schemas.microsoft.com/office/drawing/2014/main" id="{C0DD8B3A-615A-497C-8467-1F1BC42BC86E}"/>
                </a:ext>
              </a:extLst>
            </p:cNvPr>
            <p:cNvSpPr txBox="1"/>
            <p:nvPr/>
          </p:nvSpPr>
          <p:spPr>
            <a:xfrm>
              <a:off x="4209135" y="6081588"/>
              <a:ext cx="429925" cy="246221"/>
            </a:xfrm>
            <a:prstGeom prst="rect">
              <a:avLst/>
            </a:prstGeom>
            <a:noFill/>
          </p:spPr>
          <p:txBody>
            <a:bodyPr wrap="none" rtlCol="0">
              <a:spAutoFit/>
            </a:bodyPr>
            <a:lstStyle/>
            <a:p>
              <a:pPr algn="ctr"/>
              <a:r>
                <a:rPr lang="en-US" sz="1000" dirty="0">
                  <a:solidFill>
                    <a:srgbClr val="FF0000"/>
                  </a:solidFill>
                </a:rPr>
                <a:t>Core</a:t>
              </a:r>
            </a:p>
          </p:txBody>
        </p:sp>
        <p:cxnSp>
          <p:nvCxnSpPr>
            <p:cNvPr id="28" name="Straight Arrow Connector 15">
              <a:extLst>
                <a:ext uri="{FF2B5EF4-FFF2-40B4-BE49-F238E27FC236}">
                  <a16:creationId xmlns="" xmlns:a16="http://schemas.microsoft.com/office/drawing/2014/main" id="{733E7436-F0B6-4BE6-9447-0A286EA1A56E}"/>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9" name="TextBox 24">
              <a:extLst>
                <a:ext uri="{FF2B5EF4-FFF2-40B4-BE49-F238E27FC236}">
                  <a16:creationId xmlns="" xmlns:a16="http://schemas.microsoft.com/office/drawing/2014/main" id="{8B2B2700-CFBA-40FF-A44C-A65A8E7094CF}"/>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31" name="TextBox 24">
              <a:extLst>
                <a:ext uri="{FF2B5EF4-FFF2-40B4-BE49-F238E27FC236}">
                  <a16:creationId xmlns="" xmlns:a16="http://schemas.microsoft.com/office/drawing/2014/main" id="{28564D90-9B1C-4C23-BE3C-59EB5318A70C}"/>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32" name="Straight Arrow Connector 3">
              <a:extLst>
                <a:ext uri="{FF2B5EF4-FFF2-40B4-BE49-F238E27FC236}">
                  <a16:creationId xmlns="" xmlns:a16="http://schemas.microsoft.com/office/drawing/2014/main" id="{CC7A742D-3E8C-4CBC-B377-624FC3693B5B}"/>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3" name="TextBox 24">
              <a:extLst>
                <a:ext uri="{FF2B5EF4-FFF2-40B4-BE49-F238E27FC236}">
                  <a16:creationId xmlns="" xmlns:a16="http://schemas.microsoft.com/office/drawing/2014/main" id="{5B8178E5-855E-4715-9673-FA8E1C13DFAE}"/>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35" name="Straight Arrow Connector 3">
              <a:extLst>
                <a:ext uri="{FF2B5EF4-FFF2-40B4-BE49-F238E27FC236}">
                  <a16:creationId xmlns="" xmlns:a16="http://schemas.microsoft.com/office/drawing/2014/main" id="{A3667928-E0B2-413B-AB72-E163FBB318E7}"/>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 xmlns:a16="http://schemas.microsoft.com/office/drawing/2014/main" id="{DBC17B9A-3418-4B73-AD0A-B204E14B8AB1}"/>
                </a:ext>
              </a:extLst>
            </p:cNvPr>
            <p:cNvSpPr txBox="1"/>
            <p:nvPr/>
          </p:nvSpPr>
          <p:spPr>
            <a:xfrm>
              <a:off x="4564633" y="6098773"/>
              <a:ext cx="646902" cy="246221"/>
            </a:xfrm>
            <a:prstGeom prst="rect">
              <a:avLst/>
            </a:prstGeom>
            <a:noFill/>
          </p:spPr>
          <p:txBody>
            <a:bodyPr wrap="square" rtlCol="0">
              <a:spAutoFit/>
            </a:bodyPr>
            <a:lstStyle/>
            <a:p>
              <a:pPr algn="ctr"/>
              <a:r>
                <a:rPr lang="en-US" sz="1000" dirty="0"/>
                <a:t>Wax</a:t>
              </a:r>
            </a:p>
          </p:txBody>
        </p:sp>
        <p:cxnSp>
          <p:nvCxnSpPr>
            <p:cNvPr id="37" name="Straight Arrow Connector 3">
              <a:extLst>
                <a:ext uri="{FF2B5EF4-FFF2-40B4-BE49-F238E27FC236}">
                  <a16:creationId xmlns="" xmlns:a16="http://schemas.microsoft.com/office/drawing/2014/main" id="{1E32C853-657D-4D8B-BF60-E28026E41B0C}"/>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 xmlns:a16="http://schemas.microsoft.com/office/drawing/2014/main" id="{1396BCD2-2897-46AA-8D2A-55D9F5AEA48F}"/>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39" name="TextBox 26">
              <a:extLst>
                <a:ext uri="{FF2B5EF4-FFF2-40B4-BE49-F238E27FC236}">
                  <a16:creationId xmlns="" xmlns:a16="http://schemas.microsoft.com/office/drawing/2014/main" id="{138BE62A-ECDD-47D9-94B3-E2708A676FE4}"/>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40" name="Straight Arrow Connector 3">
              <a:extLst>
                <a:ext uri="{FF2B5EF4-FFF2-40B4-BE49-F238E27FC236}">
                  <a16:creationId xmlns="" xmlns:a16="http://schemas.microsoft.com/office/drawing/2014/main" id="{76E8EB17-B927-4102-9A7E-098E4E6F91A0}"/>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1" name="TextBox 26">
              <a:extLst>
                <a:ext uri="{FF2B5EF4-FFF2-40B4-BE49-F238E27FC236}">
                  <a16:creationId xmlns="" xmlns:a16="http://schemas.microsoft.com/office/drawing/2014/main" id="{1A1229DC-2A84-432B-BA51-F8D5E7433339}"/>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42" name="Straight Arrow Connector 3">
              <a:extLst>
                <a:ext uri="{FF2B5EF4-FFF2-40B4-BE49-F238E27FC236}">
                  <a16:creationId xmlns="" xmlns:a16="http://schemas.microsoft.com/office/drawing/2014/main" id="{00C2D351-F44D-40C2-AFB4-9537BC00A232}"/>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3" name="TextBox 26">
              <a:extLst>
                <a:ext uri="{FF2B5EF4-FFF2-40B4-BE49-F238E27FC236}">
                  <a16:creationId xmlns="" xmlns:a16="http://schemas.microsoft.com/office/drawing/2014/main" id="{E55631CF-DC0D-40A4-B48E-2CB55921631E}"/>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44" name="Straight Arrow Connector 3">
              <a:extLst>
                <a:ext uri="{FF2B5EF4-FFF2-40B4-BE49-F238E27FC236}">
                  <a16:creationId xmlns="" xmlns:a16="http://schemas.microsoft.com/office/drawing/2014/main" id="{1C4B441D-EF38-468E-B9BB-ADFB11DD323B}"/>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5" name="TextBox 26">
              <a:extLst>
                <a:ext uri="{FF2B5EF4-FFF2-40B4-BE49-F238E27FC236}">
                  <a16:creationId xmlns="" xmlns:a16="http://schemas.microsoft.com/office/drawing/2014/main" id="{A4FAFB79-BFE5-439C-96F7-40005A85E081}"/>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46" name="Straight Arrow Connector 3">
              <a:extLst>
                <a:ext uri="{FF2B5EF4-FFF2-40B4-BE49-F238E27FC236}">
                  <a16:creationId xmlns="" xmlns:a16="http://schemas.microsoft.com/office/drawing/2014/main" id="{5DF391FB-BC51-419E-92D7-EB676C56F677}"/>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8542381" y="641306"/>
            <a:ext cx="1031051" cy="369332"/>
          </a:xfrm>
          <a:prstGeom prst="rect">
            <a:avLst/>
          </a:prstGeom>
          <a:noFill/>
        </p:spPr>
        <p:txBody>
          <a:bodyPr wrap="none" rtlCol="0">
            <a:spAutoFit/>
          </a:bodyPr>
          <a:lstStyle/>
          <a:p>
            <a:r>
              <a:rPr lang="en-US" dirty="0" smtClean="0"/>
              <a:t>Fig. </a:t>
            </a:r>
            <a:r>
              <a:rPr lang="en-US" dirty="0" smtClean="0"/>
              <a:t>1016</a:t>
            </a:r>
            <a:endParaRPr lang="en-US" dirty="0"/>
          </a:p>
        </p:txBody>
      </p:sp>
    </p:spTree>
    <p:extLst>
      <p:ext uri="{BB962C8B-B14F-4D97-AF65-F5344CB8AC3E}">
        <p14:creationId xmlns:p14="http://schemas.microsoft.com/office/powerpoint/2010/main" val="421583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641" y="317139"/>
            <a:ext cx="5031501" cy="646331"/>
          </a:xfrm>
          <a:prstGeom prst="rect">
            <a:avLst/>
          </a:prstGeom>
          <a:noFill/>
        </p:spPr>
        <p:txBody>
          <a:bodyPr wrap="square" rtlCol="0">
            <a:spAutoFit/>
          </a:bodyPr>
          <a:lstStyle/>
          <a:p>
            <a:r>
              <a:rPr lang="en-US" b="1" dirty="0"/>
              <a:t>Fabrication Technique: Wax layer (replication)</a:t>
            </a:r>
          </a:p>
          <a:p>
            <a:endParaRPr lang="en-US" dirty="0"/>
          </a:p>
        </p:txBody>
      </p:sp>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892290" y="969251"/>
            <a:ext cx="3548251" cy="3542347"/>
          </a:xfrm>
          <a:prstGeom prst="rect">
            <a:avLst/>
          </a:prstGeom>
        </p:spPr>
      </p:pic>
      <p:sp>
        <p:nvSpPr>
          <p:cNvPr id="2" name="Rectangle 1">
            <a:extLst>
              <a:ext uri="{FF2B5EF4-FFF2-40B4-BE49-F238E27FC236}">
                <a16:creationId xmlns="" xmlns:a16="http://schemas.microsoft.com/office/drawing/2014/main" id="{B230463C-AC8C-4091-A983-110A82F2C85A}"/>
              </a:ext>
            </a:extLst>
          </p:cNvPr>
          <p:cNvSpPr/>
          <p:nvPr/>
        </p:nvSpPr>
        <p:spPr>
          <a:xfrm>
            <a:off x="251398" y="4514533"/>
            <a:ext cx="11819289" cy="1323439"/>
          </a:xfrm>
          <a:prstGeom prst="rect">
            <a:avLst/>
          </a:prstGeom>
        </p:spPr>
        <p:txBody>
          <a:bodyPr wrap="square">
            <a:spAutoFit/>
          </a:bodyPr>
          <a:lstStyle/>
          <a:p>
            <a:r>
              <a:rPr lang="en-US" sz="1600" dirty="0"/>
              <a:t>The model for the censer as Theophilus describes it, was created by overlaying the cured core with pieces of sheet wax rolled out to a specific depth, cut into “small pieces according to the spaces which you have cut in the clay of the censer,” warmed, and applied with the aid of a hot iron, then trimmed and smoothed out taking care that the thickness of the wax layer was “not thicker or thinner in one place than another.” Such evenness helps to ensure that the metal cools and shrinks at an even rate, avoiding distortions. The fine modeling of details can then begin. This same process was applied to the replication of the Lion aquamanile.  </a:t>
            </a:r>
          </a:p>
        </p:txBody>
      </p:sp>
      <p:pic>
        <p:nvPicPr>
          <p:cNvPr id="32" name="Picture 31">
            <a:extLst>
              <a:ext uri="{FF2B5EF4-FFF2-40B4-BE49-F238E27FC236}">
                <a16:creationId xmlns="" xmlns:a16="http://schemas.microsoft.com/office/drawing/2014/main" id="{C1C097A1-E8DC-4443-8957-F4C7E673283C}"/>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a:ext>
            </a:extLst>
          </a:blip>
          <a:srcRect t="15415" b="13368"/>
          <a:stretch/>
        </p:blipFill>
        <p:spPr>
          <a:xfrm>
            <a:off x="1721638" y="923513"/>
            <a:ext cx="3762243" cy="3637138"/>
          </a:xfrm>
          <a:prstGeom prst="rect">
            <a:avLst/>
          </a:prstGeom>
        </p:spPr>
      </p:pic>
      <p:sp>
        <p:nvSpPr>
          <p:cNvPr id="30" name="TextBox 29"/>
          <p:cNvSpPr txBox="1"/>
          <p:nvPr/>
        </p:nvSpPr>
        <p:spPr>
          <a:xfrm>
            <a:off x="2523674" y="1559366"/>
            <a:ext cx="1570943" cy="400110"/>
          </a:xfrm>
          <a:prstGeom prst="rect">
            <a:avLst/>
          </a:prstGeom>
          <a:noFill/>
        </p:spPr>
        <p:txBody>
          <a:bodyPr wrap="none" rtlCol="0">
            <a:spAutoFit/>
          </a:bodyPr>
          <a:lstStyle/>
          <a:p>
            <a:r>
              <a:rPr lang="en-US" sz="2000" b="1" dirty="0">
                <a:solidFill>
                  <a:schemeClr val="bg1"/>
                </a:solidFill>
              </a:rPr>
              <a:t>Video of wax</a:t>
            </a:r>
          </a:p>
        </p:txBody>
      </p:sp>
      <p:grpSp>
        <p:nvGrpSpPr>
          <p:cNvPr id="33" name="Group 32">
            <a:extLst>
              <a:ext uri="{FF2B5EF4-FFF2-40B4-BE49-F238E27FC236}">
                <a16:creationId xmlns="" xmlns:a16="http://schemas.microsoft.com/office/drawing/2014/main" id="{4A079954-05B9-4B3E-980C-BA2B7B699000}"/>
              </a:ext>
            </a:extLst>
          </p:cNvPr>
          <p:cNvGrpSpPr/>
          <p:nvPr/>
        </p:nvGrpSpPr>
        <p:grpSpPr>
          <a:xfrm>
            <a:off x="1066499" y="5765604"/>
            <a:ext cx="10167309" cy="907431"/>
            <a:chOff x="1583112" y="5879358"/>
            <a:chExt cx="10167309" cy="907431"/>
          </a:xfrm>
        </p:grpSpPr>
        <p:sp>
          <p:nvSpPr>
            <p:cNvPr id="34" name="Rectangle 33">
              <a:extLst>
                <a:ext uri="{FF2B5EF4-FFF2-40B4-BE49-F238E27FC236}">
                  <a16:creationId xmlns="" xmlns:a16="http://schemas.microsoft.com/office/drawing/2014/main" id="{3EEC8340-B74A-45A7-8A8E-BF8417E14534}"/>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15">
              <a:extLst>
                <a:ext uri="{FF2B5EF4-FFF2-40B4-BE49-F238E27FC236}">
                  <a16:creationId xmlns="" xmlns:a16="http://schemas.microsoft.com/office/drawing/2014/main" id="{7CCFECA5-D70B-404A-B425-BF21D2695258}"/>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21">
              <a:extLst>
                <a:ext uri="{FF2B5EF4-FFF2-40B4-BE49-F238E27FC236}">
                  <a16:creationId xmlns="" xmlns:a16="http://schemas.microsoft.com/office/drawing/2014/main" id="{B61E0F1A-CD55-4D7E-BCF6-F73E8454E8BC}"/>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23">
              <a:extLst>
                <a:ext uri="{FF2B5EF4-FFF2-40B4-BE49-F238E27FC236}">
                  <a16:creationId xmlns="" xmlns:a16="http://schemas.microsoft.com/office/drawing/2014/main" id="{549F39A6-C1F7-4748-9712-72902C75DBFE}"/>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24">
              <a:extLst>
                <a:ext uri="{FF2B5EF4-FFF2-40B4-BE49-F238E27FC236}">
                  <a16:creationId xmlns="" xmlns:a16="http://schemas.microsoft.com/office/drawing/2014/main" id="{6C28C0A5-0F34-4D7C-8E91-395613DA02A7}"/>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39" name="TextBox 26">
              <a:extLst>
                <a:ext uri="{FF2B5EF4-FFF2-40B4-BE49-F238E27FC236}">
                  <a16:creationId xmlns="" xmlns:a16="http://schemas.microsoft.com/office/drawing/2014/main" id="{2E11B0A2-1F8C-46FA-9FE6-8863F17F8FA6}"/>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41" name="TextBox 28">
              <a:extLst>
                <a:ext uri="{FF2B5EF4-FFF2-40B4-BE49-F238E27FC236}">
                  <a16:creationId xmlns="" xmlns:a16="http://schemas.microsoft.com/office/drawing/2014/main" id="{7EB64411-0FDD-4984-A4FD-EA7EF339E86D}"/>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42" name="TextBox 30">
              <a:extLst>
                <a:ext uri="{FF2B5EF4-FFF2-40B4-BE49-F238E27FC236}">
                  <a16:creationId xmlns="" xmlns:a16="http://schemas.microsoft.com/office/drawing/2014/main" id="{062EFF1C-CE28-4B77-81F0-C9ECC82D754D}"/>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43" name="TextBox 32">
              <a:extLst>
                <a:ext uri="{FF2B5EF4-FFF2-40B4-BE49-F238E27FC236}">
                  <a16:creationId xmlns="" xmlns:a16="http://schemas.microsoft.com/office/drawing/2014/main" id="{3E0BDFC8-0648-4BCC-871C-15C41956E4BA}"/>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44" name="Straight Arrow Connector 3">
              <a:extLst>
                <a:ext uri="{FF2B5EF4-FFF2-40B4-BE49-F238E27FC236}">
                  <a16:creationId xmlns="" xmlns:a16="http://schemas.microsoft.com/office/drawing/2014/main" id="{7B4E18EB-F43C-45DF-9025-506AFC3E9328}"/>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23">
              <a:extLst>
                <a:ext uri="{FF2B5EF4-FFF2-40B4-BE49-F238E27FC236}">
                  <a16:creationId xmlns="" xmlns:a16="http://schemas.microsoft.com/office/drawing/2014/main" id="{2031AEFD-D5DB-4FCE-B87A-C3A7F0BAF554}"/>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6" name="TextBox 30">
              <a:extLst>
                <a:ext uri="{FF2B5EF4-FFF2-40B4-BE49-F238E27FC236}">
                  <a16:creationId xmlns="" xmlns:a16="http://schemas.microsoft.com/office/drawing/2014/main" id="{6C8BE132-01E7-4233-9744-DE9D2C90E16B}"/>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48" name="Straight Arrow Connector 3">
              <a:extLst>
                <a:ext uri="{FF2B5EF4-FFF2-40B4-BE49-F238E27FC236}">
                  <a16:creationId xmlns="" xmlns:a16="http://schemas.microsoft.com/office/drawing/2014/main" id="{8AF80037-ECA4-4282-9500-ADCF560E6C0B}"/>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3">
              <a:extLst>
                <a:ext uri="{FF2B5EF4-FFF2-40B4-BE49-F238E27FC236}">
                  <a16:creationId xmlns="" xmlns:a16="http://schemas.microsoft.com/office/drawing/2014/main" id="{00C21BB6-1A75-4EFD-8CBC-55C7A276810F}"/>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3">
              <a:extLst>
                <a:ext uri="{FF2B5EF4-FFF2-40B4-BE49-F238E27FC236}">
                  <a16:creationId xmlns="" xmlns:a16="http://schemas.microsoft.com/office/drawing/2014/main" id="{2C17D05F-B347-4AC7-982C-A1134FA6579C}"/>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 xmlns:a16="http://schemas.microsoft.com/office/drawing/2014/main" id="{B5BA9A72-1F79-4323-A04D-C46D9ED0D96D}"/>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52" name="Straight Arrow Connector 15">
              <a:extLst>
                <a:ext uri="{FF2B5EF4-FFF2-40B4-BE49-F238E27FC236}">
                  <a16:creationId xmlns="" xmlns:a16="http://schemas.microsoft.com/office/drawing/2014/main" id="{8AE6CCC8-BB85-4D29-97EB-2D570BF52F08}"/>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3" name="TextBox 24">
              <a:extLst>
                <a:ext uri="{FF2B5EF4-FFF2-40B4-BE49-F238E27FC236}">
                  <a16:creationId xmlns="" xmlns:a16="http://schemas.microsoft.com/office/drawing/2014/main" id="{A8A8A886-CAD0-49BE-A9F4-2192F95CE166}"/>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54" name="TextBox 24">
              <a:extLst>
                <a:ext uri="{FF2B5EF4-FFF2-40B4-BE49-F238E27FC236}">
                  <a16:creationId xmlns="" xmlns:a16="http://schemas.microsoft.com/office/drawing/2014/main" id="{8AE29F2B-A2B4-49DE-8774-609C656D840A}"/>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55" name="Straight Arrow Connector 3">
              <a:extLst>
                <a:ext uri="{FF2B5EF4-FFF2-40B4-BE49-F238E27FC236}">
                  <a16:creationId xmlns="" xmlns:a16="http://schemas.microsoft.com/office/drawing/2014/main" id="{608287D9-3BF1-463C-8716-A81508364F81}"/>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6" name="TextBox 24">
              <a:extLst>
                <a:ext uri="{FF2B5EF4-FFF2-40B4-BE49-F238E27FC236}">
                  <a16:creationId xmlns="" xmlns:a16="http://schemas.microsoft.com/office/drawing/2014/main" id="{C68801F5-E7F4-4868-91B2-41816180E17C}"/>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60" name="Straight Arrow Connector 3">
              <a:extLst>
                <a:ext uri="{FF2B5EF4-FFF2-40B4-BE49-F238E27FC236}">
                  <a16:creationId xmlns="" xmlns:a16="http://schemas.microsoft.com/office/drawing/2014/main" id="{FAD58AB2-4F52-4926-AF37-C4D1E7FE043E}"/>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 xmlns:a16="http://schemas.microsoft.com/office/drawing/2014/main" id="{A1A49031-E790-4DD2-8E55-B0EB418657FD}"/>
                </a:ext>
              </a:extLst>
            </p:cNvPr>
            <p:cNvSpPr txBox="1"/>
            <p:nvPr/>
          </p:nvSpPr>
          <p:spPr>
            <a:xfrm>
              <a:off x="4564633" y="6098773"/>
              <a:ext cx="646902" cy="246221"/>
            </a:xfrm>
            <a:prstGeom prst="rect">
              <a:avLst/>
            </a:prstGeom>
            <a:noFill/>
          </p:spPr>
          <p:txBody>
            <a:bodyPr wrap="square" rtlCol="0">
              <a:spAutoFit/>
            </a:bodyPr>
            <a:lstStyle/>
            <a:p>
              <a:pPr algn="ctr"/>
              <a:r>
                <a:rPr lang="en-US" sz="1000" dirty="0">
                  <a:solidFill>
                    <a:srgbClr val="FF0000"/>
                  </a:solidFill>
                </a:rPr>
                <a:t>Wax</a:t>
              </a:r>
            </a:p>
          </p:txBody>
        </p:sp>
        <p:cxnSp>
          <p:nvCxnSpPr>
            <p:cNvPr id="67" name="Straight Arrow Connector 3">
              <a:extLst>
                <a:ext uri="{FF2B5EF4-FFF2-40B4-BE49-F238E27FC236}">
                  <a16:creationId xmlns="" xmlns:a16="http://schemas.microsoft.com/office/drawing/2014/main" id="{50E49B28-4FC9-4B67-A5A7-6CC05FA2675A}"/>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 xmlns:a16="http://schemas.microsoft.com/office/drawing/2014/main" id="{A8589145-9B6A-490A-A6BC-8F70EBEA1DAD}"/>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74" name="TextBox 26">
              <a:extLst>
                <a:ext uri="{FF2B5EF4-FFF2-40B4-BE49-F238E27FC236}">
                  <a16:creationId xmlns="" xmlns:a16="http://schemas.microsoft.com/office/drawing/2014/main" id="{F1AF7522-9E20-4C71-9DD3-E1F5106DD7D6}"/>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75" name="Straight Arrow Connector 3">
              <a:extLst>
                <a:ext uri="{FF2B5EF4-FFF2-40B4-BE49-F238E27FC236}">
                  <a16:creationId xmlns="" xmlns:a16="http://schemas.microsoft.com/office/drawing/2014/main" id="{EA7FAC3C-273F-4ECF-AA5E-09352972F6D2}"/>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6" name="TextBox 26">
              <a:extLst>
                <a:ext uri="{FF2B5EF4-FFF2-40B4-BE49-F238E27FC236}">
                  <a16:creationId xmlns="" xmlns:a16="http://schemas.microsoft.com/office/drawing/2014/main" id="{0F2B7F11-CE0D-4CC3-A801-8E6B84F288A6}"/>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77" name="Straight Arrow Connector 3">
              <a:extLst>
                <a:ext uri="{FF2B5EF4-FFF2-40B4-BE49-F238E27FC236}">
                  <a16:creationId xmlns="" xmlns:a16="http://schemas.microsoft.com/office/drawing/2014/main" id="{8C30594F-05BB-4EC7-9387-FE67D7AB5BCE}"/>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8" name="TextBox 26">
              <a:extLst>
                <a:ext uri="{FF2B5EF4-FFF2-40B4-BE49-F238E27FC236}">
                  <a16:creationId xmlns="" xmlns:a16="http://schemas.microsoft.com/office/drawing/2014/main" id="{56D352F4-BA7E-41F9-975C-7E389B658160}"/>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79" name="Straight Arrow Connector 3">
              <a:extLst>
                <a:ext uri="{FF2B5EF4-FFF2-40B4-BE49-F238E27FC236}">
                  <a16:creationId xmlns="" xmlns:a16="http://schemas.microsoft.com/office/drawing/2014/main" id="{6EC4816A-FB4D-4406-8ED3-46B1A8BA5772}"/>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0" name="TextBox 26">
              <a:extLst>
                <a:ext uri="{FF2B5EF4-FFF2-40B4-BE49-F238E27FC236}">
                  <a16:creationId xmlns="" xmlns:a16="http://schemas.microsoft.com/office/drawing/2014/main" id="{3EC5BDF1-CC34-48E9-9253-6B62D47C2C8D}"/>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81" name="Straight Arrow Connector 3">
              <a:extLst>
                <a:ext uri="{FF2B5EF4-FFF2-40B4-BE49-F238E27FC236}">
                  <a16:creationId xmlns="" xmlns:a16="http://schemas.microsoft.com/office/drawing/2014/main" id="{6786045B-61D0-4BB1-AB1C-2DB6D4A8F204}"/>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2090821" y="586991"/>
            <a:ext cx="1208985" cy="369332"/>
          </a:xfrm>
          <a:prstGeom prst="rect">
            <a:avLst/>
          </a:prstGeom>
          <a:noFill/>
        </p:spPr>
        <p:txBody>
          <a:bodyPr wrap="none" rtlCol="0">
            <a:spAutoFit/>
          </a:bodyPr>
          <a:lstStyle/>
          <a:p>
            <a:r>
              <a:rPr lang="en-US" dirty="0" smtClean="0"/>
              <a:t>Video: V16</a:t>
            </a:r>
            <a:endParaRPr lang="en-US" dirty="0"/>
          </a:p>
        </p:txBody>
      </p:sp>
      <p:sp>
        <p:nvSpPr>
          <p:cNvPr id="5" name="TextBox 4"/>
          <p:cNvSpPr txBox="1"/>
          <p:nvPr/>
        </p:nvSpPr>
        <p:spPr>
          <a:xfrm>
            <a:off x="8356681" y="640304"/>
            <a:ext cx="1031051" cy="369332"/>
          </a:xfrm>
          <a:prstGeom prst="rect">
            <a:avLst/>
          </a:prstGeom>
          <a:noFill/>
        </p:spPr>
        <p:txBody>
          <a:bodyPr wrap="none" rtlCol="0">
            <a:spAutoFit/>
          </a:bodyPr>
          <a:lstStyle/>
          <a:p>
            <a:r>
              <a:rPr lang="en-US" dirty="0" smtClean="0"/>
              <a:t>Fig. </a:t>
            </a:r>
            <a:r>
              <a:rPr lang="en-US" dirty="0" smtClean="0"/>
              <a:t>1014</a:t>
            </a:r>
            <a:endParaRPr lang="en-US" dirty="0"/>
          </a:p>
        </p:txBody>
      </p:sp>
      <p:sp>
        <p:nvSpPr>
          <p:cNvPr id="6" name="TextBox 5"/>
          <p:cNvSpPr txBox="1"/>
          <p:nvPr/>
        </p:nvSpPr>
        <p:spPr>
          <a:xfrm>
            <a:off x="3692522" y="599947"/>
            <a:ext cx="1031051" cy="369332"/>
          </a:xfrm>
          <a:prstGeom prst="rect">
            <a:avLst/>
          </a:prstGeom>
          <a:noFill/>
        </p:spPr>
        <p:txBody>
          <a:bodyPr wrap="none" rtlCol="0">
            <a:spAutoFit/>
          </a:bodyPr>
          <a:lstStyle/>
          <a:p>
            <a:r>
              <a:rPr lang="en-US" dirty="0" smtClean="0"/>
              <a:t>Fig. </a:t>
            </a:r>
            <a:r>
              <a:rPr lang="en-US" dirty="0" smtClean="0"/>
              <a:t>1027</a:t>
            </a:r>
            <a:endParaRPr lang="en-US" dirty="0"/>
          </a:p>
        </p:txBody>
      </p:sp>
    </p:spTree>
    <p:extLst>
      <p:ext uri="{BB962C8B-B14F-4D97-AF65-F5344CB8AC3E}">
        <p14:creationId xmlns:p14="http://schemas.microsoft.com/office/powerpoint/2010/main" val="117757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93152" y="2024406"/>
            <a:ext cx="4298848" cy="3814576"/>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060" y="1990522"/>
            <a:ext cx="4244789" cy="3898614"/>
          </a:xfrm>
          <a:prstGeom prst="rect">
            <a:avLst/>
          </a:prstGeom>
        </p:spPr>
      </p:pic>
      <p:sp>
        <p:nvSpPr>
          <p:cNvPr id="3" name="Rectangle 2"/>
          <p:cNvSpPr/>
          <p:nvPr/>
        </p:nvSpPr>
        <p:spPr>
          <a:xfrm>
            <a:off x="0" y="31767"/>
            <a:ext cx="4053674" cy="369332"/>
          </a:xfrm>
          <a:prstGeom prst="rect">
            <a:avLst/>
          </a:prstGeom>
        </p:spPr>
        <p:txBody>
          <a:bodyPr wrap="none">
            <a:spAutoFit/>
          </a:bodyPr>
          <a:lstStyle/>
          <a:p>
            <a:r>
              <a:rPr lang="en-US" b="1" dirty="0"/>
              <a:t>Fabrication : Wax model (examination 1)</a:t>
            </a:r>
          </a:p>
        </p:txBody>
      </p:sp>
      <p:sp>
        <p:nvSpPr>
          <p:cNvPr id="4" name="Rectangle 3">
            <a:extLst>
              <a:ext uri="{FF2B5EF4-FFF2-40B4-BE49-F238E27FC236}">
                <a16:creationId xmlns="" xmlns:a16="http://schemas.microsoft.com/office/drawing/2014/main" id="{4F923C73-902B-4020-ABBA-BE9ABB38D7AB}"/>
              </a:ext>
            </a:extLst>
          </p:cNvPr>
          <p:cNvSpPr/>
          <p:nvPr/>
        </p:nvSpPr>
        <p:spPr>
          <a:xfrm>
            <a:off x="123812" y="461970"/>
            <a:ext cx="11914151" cy="1815882"/>
          </a:xfrm>
          <a:prstGeom prst="rect">
            <a:avLst/>
          </a:prstGeom>
        </p:spPr>
        <p:txBody>
          <a:bodyPr wrap="square" anchor="t">
            <a:spAutoFit/>
          </a:bodyPr>
          <a:lstStyle/>
          <a:p>
            <a:r>
              <a:rPr lang="en-US" sz="1600" dirty="0"/>
              <a:t>The physical evidence points to the </a:t>
            </a:r>
            <a:r>
              <a:rPr lang="en-US" sz="1600" dirty="0" err="1"/>
              <a:t>aquamanilia</a:t>
            </a:r>
            <a:r>
              <a:rPr lang="en-US" sz="1600" dirty="0"/>
              <a:t> being </a:t>
            </a:r>
            <a:r>
              <a:rPr lang="en-US" sz="1600" i="1" dirty="0"/>
              <a:t>directly modeled</a:t>
            </a:r>
            <a:r>
              <a:rPr lang="en-US" sz="1600" dirty="0"/>
              <a:t> in wax as described by the monk. The many fine details have the quality of a malleable material, and many are ultimately added in the wax sheet. In some instances, elements such as the sculptural handles would have been formed separately and then joined to the body of the vessel. </a:t>
            </a:r>
          </a:p>
          <a:p>
            <a:r>
              <a:rPr lang="en-US" sz="1600" dirty="0"/>
              <a:t>Radiographs were invaluable in assessing the overall form of an </a:t>
            </a:r>
            <a:r>
              <a:rPr lang="en-US" sz="1600" dirty="0" err="1"/>
              <a:t>aquamanilia’s</a:t>
            </a:r>
            <a:r>
              <a:rPr lang="en-US" sz="1600" dirty="0"/>
              <a:t> core and how the wax layer (translated into metal) was built up. In such images, the denser, more x-ray opaque materials show up whiter. The consistent opacity observed in the central part of both lions’ bodies points to their modeling in a single layer of sheet wax. The slimmer parts of the legs modeled in solid wax. </a:t>
            </a:r>
          </a:p>
          <a:p>
            <a:endParaRPr lang="en-US" sz="1600" dirty="0"/>
          </a:p>
        </p:txBody>
      </p:sp>
      <p:sp>
        <p:nvSpPr>
          <p:cNvPr id="5" name="Rectangle 4">
            <a:extLst>
              <a:ext uri="{FF2B5EF4-FFF2-40B4-BE49-F238E27FC236}">
                <a16:creationId xmlns="" xmlns:a16="http://schemas.microsoft.com/office/drawing/2014/main" id="{88A49565-3DD2-49A5-8614-998864C513D0}"/>
              </a:ext>
            </a:extLst>
          </p:cNvPr>
          <p:cNvSpPr/>
          <p:nvPr/>
        </p:nvSpPr>
        <p:spPr>
          <a:xfrm>
            <a:off x="4495029" y="2099157"/>
            <a:ext cx="3398123" cy="3785652"/>
          </a:xfrm>
          <a:prstGeom prst="rect">
            <a:avLst/>
          </a:prstGeom>
        </p:spPr>
        <p:txBody>
          <a:bodyPr wrap="square">
            <a:spAutoFit/>
          </a:bodyPr>
          <a:lstStyle/>
          <a:p>
            <a:r>
              <a:rPr lang="en-US" sz="1600" dirty="0"/>
              <a:t>In the X-ray of the lion on the left, the details of the mane are denser, showing that they were built up with additional triangles of wax. The undulating shapes of the mane in the lion on the right, in contrast, were already formed in the core and overlaid by an even layer of wax s prescribed. The darker areas in this second lion’s mane may have occurred while pressing the wax sheet onto the more complex core shapes, or from revisions in the final modeling that might have thinned the wax and resultant metal cast. </a:t>
            </a:r>
          </a:p>
        </p:txBody>
      </p:sp>
      <p:grpSp>
        <p:nvGrpSpPr>
          <p:cNvPr id="32" name="Group 31">
            <a:extLst>
              <a:ext uri="{FF2B5EF4-FFF2-40B4-BE49-F238E27FC236}">
                <a16:creationId xmlns="" xmlns:a16="http://schemas.microsoft.com/office/drawing/2014/main" id="{100E94B4-94B5-470B-A7C0-E6562A784250}"/>
              </a:ext>
            </a:extLst>
          </p:cNvPr>
          <p:cNvGrpSpPr/>
          <p:nvPr/>
        </p:nvGrpSpPr>
        <p:grpSpPr>
          <a:xfrm>
            <a:off x="1066499" y="5765604"/>
            <a:ext cx="10167309" cy="907431"/>
            <a:chOff x="1583112" y="5879358"/>
            <a:chExt cx="10167309" cy="907431"/>
          </a:xfrm>
        </p:grpSpPr>
        <p:sp>
          <p:nvSpPr>
            <p:cNvPr id="34" name="Rectangle 33">
              <a:extLst>
                <a:ext uri="{FF2B5EF4-FFF2-40B4-BE49-F238E27FC236}">
                  <a16:creationId xmlns="" xmlns:a16="http://schemas.microsoft.com/office/drawing/2014/main" id="{7C853652-0ED7-4269-99F8-6C593AE397F0}"/>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15">
              <a:extLst>
                <a:ext uri="{FF2B5EF4-FFF2-40B4-BE49-F238E27FC236}">
                  <a16:creationId xmlns="" xmlns:a16="http://schemas.microsoft.com/office/drawing/2014/main" id="{241816D7-2F36-41D7-98C4-2E6E25AF0FC9}"/>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21">
              <a:extLst>
                <a:ext uri="{FF2B5EF4-FFF2-40B4-BE49-F238E27FC236}">
                  <a16:creationId xmlns="" xmlns:a16="http://schemas.microsoft.com/office/drawing/2014/main" id="{934D6542-BC12-498C-B874-83187131D666}"/>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23">
              <a:extLst>
                <a:ext uri="{FF2B5EF4-FFF2-40B4-BE49-F238E27FC236}">
                  <a16:creationId xmlns="" xmlns:a16="http://schemas.microsoft.com/office/drawing/2014/main" id="{279A5A50-7068-4BF4-AC10-FD121B0019BF}"/>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24">
              <a:extLst>
                <a:ext uri="{FF2B5EF4-FFF2-40B4-BE49-F238E27FC236}">
                  <a16:creationId xmlns="" xmlns:a16="http://schemas.microsoft.com/office/drawing/2014/main" id="{6933E462-3386-4897-859F-A8F78D53B636}"/>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39" name="TextBox 26">
              <a:extLst>
                <a:ext uri="{FF2B5EF4-FFF2-40B4-BE49-F238E27FC236}">
                  <a16:creationId xmlns="" xmlns:a16="http://schemas.microsoft.com/office/drawing/2014/main" id="{1973D63D-78A6-4BF0-B083-1EF9DB0EF049}"/>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41" name="TextBox 28">
              <a:extLst>
                <a:ext uri="{FF2B5EF4-FFF2-40B4-BE49-F238E27FC236}">
                  <a16:creationId xmlns="" xmlns:a16="http://schemas.microsoft.com/office/drawing/2014/main" id="{7949DF2A-A051-486D-8E97-1533E8E5DA98}"/>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42" name="TextBox 30">
              <a:extLst>
                <a:ext uri="{FF2B5EF4-FFF2-40B4-BE49-F238E27FC236}">
                  <a16:creationId xmlns="" xmlns:a16="http://schemas.microsoft.com/office/drawing/2014/main" id="{C0A41316-885B-4484-B5A0-534B50133AA8}"/>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43" name="TextBox 32">
              <a:extLst>
                <a:ext uri="{FF2B5EF4-FFF2-40B4-BE49-F238E27FC236}">
                  <a16:creationId xmlns="" xmlns:a16="http://schemas.microsoft.com/office/drawing/2014/main" id="{B5C9D769-0A5F-43C7-9EF0-314B9935EBFD}"/>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44" name="Straight Arrow Connector 3">
              <a:extLst>
                <a:ext uri="{FF2B5EF4-FFF2-40B4-BE49-F238E27FC236}">
                  <a16:creationId xmlns="" xmlns:a16="http://schemas.microsoft.com/office/drawing/2014/main" id="{043E314F-EEF6-4F90-BD18-E1261F107AB6}"/>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23">
              <a:extLst>
                <a:ext uri="{FF2B5EF4-FFF2-40B4-BE49-F238E27FC236}">
                  <a16:creationId xmlns="" xmlns:a16="http://schemas.microsoft.com/office/drawing/2014/main" id="{77199F89-72C3-4540-A3C1-3C005207C1E9}"/>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6" name="TextBox 30">
              <a:extLst>
                <a:ext uri="{FF2B5EF4-FFF2-40B4-BE49-F238E27FC236}">
                  <a16:creationId xmlns="" xmlns:a16="http://schemas.microsoft.com/office/drawing/2014/main" id="{D5AF1FF8-832F-4033-9019-66F5BD0EB711}"/>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48" name="Straight Arrow Connector 3">
              <a:extLst>
                <a:ext uri="{FF2B5EF4-FFF2-40B4-BE49-F238E27FC236}">
                  <a16:creationId xmlns="" xmlns:a16="http://schemas.microsoft.com/office/drawing/2014/main" id="{2CF45693-D7D7-4A5F-AA23-50341D6C6B87}"/>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3">
              <a:extLst>
                <a:ext uri="{FF2B5EF4-FFF2-40B4-BE49-F238E27FC236}">
                  <a16:creationId xmlns="" xmlns:a16="http://schemas.microsoft.com/office/drawing/2014/main" id="{9084323B-6F50-4B26-BD6C-4C438E3755B2}"/>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3">
              <a:extLst>
                <a:ext uri="{FF2B5EF4-FFF2-40B4-BE49-F238E27FC236}">
                  <a16:creationId xmlns="" xmlns:a16="http://schemas.microsoft.com/office/drawing/2014/main" id="{3816154E-812D-429D-90C5-53979BF70B47}"/>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 xmlns:a16="http://schemas.microsoft.com/office/drawing/2014/main" id="{8C81AF5A-48E7-424E-A181-9592371D9555}"/>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52" name="Straight Arrow Connector 15">
              <a:extLst>
                <a:ext uri="{FF2B5EF4-FFF2-40B4-BE49-F238E27FC236}">
                  <a16:creationId xmlns="" xmlns:a16="http://schemas.microsoft.com/office/drawing/2014/main" id="{2436B870-58EA-40BC-ABB5-32B3DED1E79E}"/>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3" name="TextBox 24">
              <a:extLst>
                <a:ext uri="{FF2B5EF4-FFF2-40B4-BE49-F238E27FC236}">
                  <a16:creationId xmlns="" xmlns:a16="http://schemas.microsoft.com/office/drawing/2014/main" id="{8C2576F1-85F0-4075-AA53-916CA12EFB85}"/>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54" name="TextBox 24">
              <a:extLst>
                <a:ext uri="{FF2B5EF4-FFF2-40B4-BE49-F238E27FC236}">
                  <a16:creationId xmlns="" xmlns:a16="http://schemas.microsoft.com/office/drawing/2014/main" id="{62CAAAE2-3090-4022-9A9A-5C187B01A12C}"/>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55" name="Straight Arrow Connector 3">
              <a:extLst>
                <a:ext uri="{FF2B5EF4-FFF2-40B4-BE49-F238E27FC236}">
                  <a16:creationId xmlns="" xmlns:a16="http://schemas.microsoft.com/office/drawing/2014/main" id="{EB49891D-C2D5-44E0-A164-2DC947FAEA6C}"/>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6" name="TextBox 24">
              <a:extLst>
                <a:ext uri="{FF2B5EF4-FFF2-40B4-BE49-F238E27FC236}">
                  <a16:creationId xmlns="" xmlns:a16="http://schemas.microsoft.com/office/drawing/2014/main" id="{2FD65995-27D8-4F0A-B13E-21C616CDBED7}"/>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60" name="Straight Arrow Connector 3">
              <a:extLst>
                <a:ext uri="{FF2B5EF4-FFF2-40B4-BE49-F238E27FC236}">
                  <a16:creationId xmlns="" xmlns:a16="http://schemas.microsoft.com/office/drawing/2014/main" id="{B74952FA-8BF2-43EB-872C-B64E7333058C}"/>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 xmlns:a16="http://schemas.microsoft.com/office/drawing/2014/main" id="{760C83A5-0B21-4487-BFCA-1CB04D491811}"/>
                </a:ext>
              </a:extLst>
            </p:cNvPr>
            <p:cNvSpPr txBox="1"/>
            <p:nvPr/>
          </p:nvSpPr>
          <p:spPr>
            <a:xfrm>
              <a:off x="4564633" y="6098773"/>
              <a:ext cx="646902" cy="246221"/>
            </a:xfrm>
            <a:prstGeom prst="rect">
              <a:avLst/>
            </a:prstGeom>
            <a:noFill/>
          </p:spPr>
          <p:txBody>
            <a:bodyPr wrap="square" rtlCol="0">
              <a:spAutoFit/>
            </a:bodyPr>
            <a:lstStyle/>
            <a:p>
              <a:pPr algn="ctr"/>
              <a:r>
                <a:rPr lang="en-US" sz="1000" dirty="0">
                  <a:solidFill>
                    <a:srgbClr val="FF0000"/>
                  </a:solidFill>
                </a:rPr>
                <a:t>Wax</a:t>
              </a:r>
            </a:p>
          </p:txBody>
        </p:sp>
        <p:cxnSp>
          <p:nvCxnSpPr>
            <p:cNvPr id="67" name="Straight Arrow Connector 3">
              <a:extLst>
                <a:ext uri="{FF2B5EF4-FFF2-40B4-BE49-F238E27FC236}">
                  <a16:creationId xmlns="" xmlns:a16="http://schemas.microsoft.com/office/drawing/2014/main" id="{50605E22-B585-4F99-9E0B-123DE4E31CC8}"/>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 xmlns:a16="http://schemas.microsoft.com/office/drawing/2014/main" id="{26EB4DCE-F64F-406B-A98C-4FC9B505BA3D}"/>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74" name="TextBox 26">
              <a:extLst>
                <a:ext uri="{FF2B5EF4-FFF2-40B4-BE49-F238E27FC236}">
                  <a16:creationId xmlns="" xmlns:a16="http://schemas.microsoft.com/office/drawing/2014/main" id="{B4212379-4465-4BAE-A070-E14E8E9B30BA}"/>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75" name="Straight Arrow Connector 3">
              <a:extLst>
                <a:ext uri="{FF2B5EF4-FFF2-40B4-BE49-F238E27FC236}">
                  <a16:creationId xmlns="" xmlns:a16="http://schemas.microsoft.com/office/drawing/2014/main" id="{F4ECD954-55EE-450B-AE4F-2369D0096E26}"/>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6" name="TextBox 26">
              <a:extLst>
                <a:ext uri="{FF2B5EF4-FFF2-40B4-BE49-F238E27FC236}">
                  <a16:creationId xmlns="" xmlns:a16="http://schemas.microsoft.com/office/drawing/2014/main" id="{41E3756F-8DF7-4F01-8DE2-2F1E6CE2E3E9}"/>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77" name="Straight Arrow Connector 3">
              <a:extLst>
                <a:ext uri="{FF2B5EF4-FFF2-40B4-BE49-F238E27FC236}">
                  <a16:creationId xmlns="" xmlns:a16="http://schemas.microsoft.com/office/drawing/2014/main" id="{3A123FB2-240A-484C-A8EC-C17C4E84E130}"/>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8" name="TextBox 26">
              <a:extLst>
                <a:ext uri="{FF2B5EF4-FFF2-40B4-BE49-F238E27FC236}">
                  <a16:creationId xmlns="" xmlns:a16="http://schemas.microsoft.com/office/drawing/2014/main" id="{AC82C1B2-23DA-4EBF-8121-2299FBEBEDFF}"/>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79" name="Straight Arrow Connector 3">
              <a:extLst>
                <a:ext uri="{FF2B5EF4-FFF2-40B4-BE49-F238E27FC236}">
                  <a16:creationId xmlns="" xmlns:a16="http://schemas.microsoft.com/office/drawing/2014/main" id="{F97B15B7-8939-4E50-A18A-80E8E072A561}"/>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0" name="TextBox 26">
              <a:extLst>
                <a:ext uri="{FF2B5EF4-FFF2-40B4-BE49-F238E27FC236}">
                  <a16:creationId xmlns="" xmlns:a16="http://schemas.microsoft.com/office/drawing/2014/main" id="{1F2F250D-6EC0-457B-9F06-B321516F197C}"/>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81" name="Straight Arrow Connector 3">
              <a:extLst>
                <a:ext uri="{FF2B5EF4-FFF2-40B4-BE49-F238E27FC236}">
                  <a16:creationId xmlns="" xmlns:a16="http://schemas.microsoft.com/office/drawing/2014/main" id="{E8CEEF1A-02A3-4C9F-90DE-7F251566005A}"/>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209347" y="5934017"/>
            <a:ext cx="1031051" cy="369332"/>
          </a:xfrm>
          <a:prstGeom prst="rect">
            <a:avLst/>
          </a:prstGeom>
          <a:noFill/>
        </p:spPr>
        <p:txBody>
          <a:bodyPr wrap="none" rtlCol="0">
            <a:spAutoFit/>
          </a:bodyPr>
          <a:lstStyle/>
          <a:p>
            <a:r>
              <a:rPr lang="en-US" dirty="0" smtClean="0"/>
              <a:t>Fig. </a:t>
            </a:r>
            <a:r>
              <a:rPr lang="en-US" dirty="0" smtClean="0"/>
              <a:t>1017</a:t>
            </a:r>
            <a:endParaRPr lang="en-US" dirty="0"/>
          </a:p>
        </p:txBody>
      </p:sp>
      <p:sp>
        <p:nvSpPr>
          <p:cNvPr id="6" name="TextBox 5"/>
          <p:cNvSpPr txBox="1"/>
          <p:nvPr/>
        </p:nvSpPr>
        <p:spPr>
          <a:xfrm>
            <a:off x="11142818" y="5838982"/>
            <a:ext cx="1031051" cy="369332"/>
          </a:xfrm>
          <a:prstGeom prst="rect">
            <a:avLst/>
          </a:prstGeom>
          <a:noFill/>
        </p:spPr>
        <p:txBody>
          <a:bodyPr wrap="none" rtlCol="0">
            <a:spAutoFit/>
          </a:bodyPr>
          <a:lstStyle/>
          <a:p>
            <a:r>
              <a:rPr lang="en-US" dirty="0" smtClean="0"/>
              <a:t>Fig. </a:t>
            </a:r>
            <a:r>
              <a:rPr lang="en-US" dirty="0" smtClean="0"/>
              <a:t>1018</a:t>
            </a:r>
            <a:endParaRPr lang="en-US" dirty="0"/>
          </a:p>
        </p:txBody>
      </p:sp>
    </p:spTree>
    <p:extLst>
      <p:ext uri="{BB962C8B-B14F-4D97-AF65-F5344CB8AC3E}">
        <p14:creationId xmlns:p14="http://schemas.microsoft.com/office/powerpoint/2010/main" val="183346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21"/>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5654" y="-200087"/>
            <a:ext cx="4053674" cy="369332"/>
          </a:xfrm>
          <a:prstGeom prst="rect">
            <a:avLst/>
          </a:prstGeom>
        </p:spPr>
        <p:txBody>
          <a:bodyPr wrap="none">
            <a:spAutoFit/>
          </a:bodyPr>
          <a:lstStyle/>
          <a:p>
            <a:r>
              <a:rPr lang="en-US" b="1" dirty="0"/>
              <a:t>Fabrication : Wax model (examination 2)</a:t>
            </a:r>
          </a:p>
        </p:txBody>
      </p:sp>
      <p:sp>
        <p:nvSpPr>
          <p:cNvPr id="4" name="Rectangle 3">
            <a:extLst>
              <a:ext uri="{FF2B5EF4-FFF2-40B4-BE49-F238E27FC236}">
                <a16:creationId xmlns="" xmlns:a16="http://schemas.microsoft.com/office/drawing/2014/main" id="{4F923C73-902B-4020-ABBA-BE9ABB38D7AB}"/>
              </a:ext>
            </a:extLst>
          </p:cNvPr>
          <p:cNvSpPr/>
          <p:nvPr/>
        </p:nvSpPr>
        <p:spPr>
          <a:xfrm>
            <a:off x="3330704" y="439396"/>
            <a:ext cx="4364118" cy="6494085"/>
          </a:xfrm>
          <a:prstGeom prst="rect">
            <a:avLst/>
          </a:prstGeom>
        </p:spPr>
        <p:txBody>
          <a:bodyPr wrap="square" anchor="t">
            <a:spAutoFit/>
          </a:bodyPr>
          <a:lstStyle/>
          <a:p>
            <a:r>
              <a:rPr lang="en-US" sz="1600" dirty="0"/>
              <a:t>The more complex and larger </a:t>
            </a:r>
            <a:r>
              <a:rPr lang="en-US" sz="1600" dirty="0" err="1"/>
              <a:t>aquamanilia</a:t>
            </a:r>
            <a:r>
              <a:rPr lang="en-US" sz="1600" dirty="0"/>
              <a:t> required a more sophisticated structure, which could signify separately-modeled figures (and cores), and/or the additional support of localized armatures. The core of the Falconer, for instance, appears from the radiographs, to be continuous with that of the horse. The slightly darker shape in the hollow suggests that it preserves the less dense impression left by an organic armature. Conversely, the x-ray image of the small Samson wrestling on the back of the lion shows that the core of the human figurine extended only to his knees and shoulders: Samson was modeled in wax separately before being joined to the back of the wax lion. A fine wire armature can be detected coming down from his neck to his belly area.</a:t>
            </a:r>
          </a:p>
          <a:p>
            <a:r>
              <a:rPr lang="en-US" sz="1600" dirty="0"/>
              <a:t>Theophilus does not refer to armatures as the openwork form of the censer and the bell-like shape of its two halves had sufficient surface area for the cohesion of the "</a:t>
            </a:r>
            <a:r>
              <a:rPr lang="en-US" sz="1600" i="1" dirty="0"/>
              <a:t>investment</a:t>
            </a:r>
            <a:r>
              <a:rPr lang="en-US" sz="1600" dirty="0"/>
              <a:t>" to not require the use of armatures, but fine wires and other materials were certainly used. Again, these are often removed from the body of the vessel after casting, but may be left in other areas. </a:t>
            </a:r>
          </a:p>
          <a:p>
            <a:endParaRPr lang="en-US" sz="1600" dirty="0"/>
          </a:p>
        </p:txBody>
      </p:sp>
      <p:pic>
        <p:nvPicPr>
          <p:cNvPr id="26" name="Picture 25">
            <a:extLst>
              <a:ext uri="{FF2B5EF4-FFF2-40B4-BE49-F238E27FC236}">
                <a16:creationId xmlns="" xmlns:a16="http://schemas.microsoft.com/office/drawing/2014/main" id="{020FE8D9-8B1D-4CB2-A9AC-A55E59AA30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617" y="728624"/>
            <a:ext cx="3107809" cy="5017091"/>
          </a:xfrm>
          <a:prstGeom prst="rect">
            <a:avLst/>
          </a:prstGeom>
        </p:spPr>
      </p:pic>
      <p:pic>
        <p:nvPicPr>
          <p:cNvPr id="27" name="Picture 26">
            <a:extLst>
              <a:ext uri="{FF2B5EF4-FFF2-40B4-BE49-F238E27FC236}">
                <a16:creationId xmlns="" xmlns:a16="http://schemas.microsoft.com/office/drawing/2014/main" id="{AC82377F-2D3F-48D2-A6DB-2DC09BFE801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7926" t="3694" r="29250" b="38968"/>
          <a:stretch/>
        </p:blipFill>
        <p:spPr>
          <a:xfrm>
            <a:off x="93618" y="502934"/>
            <a:ext cx="984928" cy="1866037"/>
          </a:xfrm>
          <a:prstGeom prst="rect">
            <a:avLst/>
          </a:prstGeom>
        </p:spPr>
      </p:pic>
      <p:pic>
        <p:nvPicPr>
          <p:cNvPr id="31" name="Picture 30">
            <a:extLst>
              <a:ext uri="{FF2B5EF4-FFF2-40B4-BE49-F238E27FC236}">
                <a16:creationId xmlns="" xmlns:a16="http://schemas.microsoft.com/office/drawing/2014/main" id="{2242FB7F-750A-4B86-96A8-AC76E460A5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725" t="-1773" r="18488" b="-96"/>
          <a:stretch/>
        </p:blipFill>
        <p:spPr>
          <a:xfrm>
            <a:off x="7718821" y="1042544"/>
            <a:ext cx="4473625" cy="4292834"/>
          </a:xfrm>
          <a:prstGeom prst="rect">
            <a:avLst/>
          </a:prstGeom>
        </p:spPr>
      </p:pic>
      <p:pic>
        <p:nvPicPr>
          <p:cNvPr id="32" name="Picture 31">
            <a:extLst>
              <a:ext uri="{FF2B5EF4-FFF2-40B4-BE49-F238E27FC236}">
                <a16:creationId xmlns="" xmlns:a16="http://schemas.microsoft.com/office/drawing/2014/main" id="{CD853666-6A83-4142-ADC4-00185CF8678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9434" t="11044" r="36285" b="34228"/>
          <a:stretch/>
        </p:blipFill>
        <p:spPr>
          <a:xfrm>
            <a:off x="7917595" y="401099"/>
            <a:ext cx="1810532" cy="2237689"/>
          </a:xfrm>
          <a:prstGeom prst="rect">
            <a:avLst/>
          </a:prstGeom>
        </p:spPr>
      </p:pic>
      <p:grpSp>
        <p:nvGrpSpPr>
          <p:cNvPr id="34" name="Group 33">
            <a:extLst>
              <a:ext uri="{FF2B5EF4-FFF2-40B4-BE49-F238E27FC236}">
                <a16:creationId xmlns="" xmlns:a16="http://schemas.microsoft.com/office/drawing/2014/main" id="{8DB35D61-CF9C-4C49-9787-ADCA29BB62C7}"/>
              </a:ext>
            </a:extLst>
          </p:cNvPr>
          <p:cNvGrpSpPr/>
          <p:nvPr/>
        </p:nvGrpSpPr>
        <p:grpSpPr>
          <a:xfrm>
            <a:off x="1066499" y="5765604"/>
            <a:ext cx="10167309" cy="907431"/>
            <a:chOff x="1583112" y="5879358"/>
            <a:chExt cx="10167309" cy="907431"/>
          </a:xfrm>
        </p:grpSpPr>
        <p:sp>
          <p:nvSpPr>
            <p:cNvPr id="35" name="Rectangle 34">
              <a:extLst>
                <a:ext uri="{FF2B5EF4-FFF2-40B4-BE49-F238E27FC236}">
                  <a16:creationId xmlns="" xmlns:a16="http://schemas.microsoft.com/office/drawing/2014/main" id="{7E946CA1-7F8B-4A77-B17B-3FCA320240CA}"/>
                </a:ext>
              </a:extLst>
            </p:cNvPr>
            <p:cNvSpPr/>
            <p:nvPr/>
          </p:nvSpPr>
          <p:spPr>
            <a:xfrm>
              <a:off x="1771938" y="6605133"/>
              <a:ext cx="9408776" cy="14728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15">
              <a:extLst>
                <a:ext uri="{FF2B5EF4-FFF2-40B4-BE49-F238E27FC236}">
                  <a16:creationId xmlns="" xmlns:a16="http://schemas.microsoft.com/office/drawing/2014/main" id="{F9909769-A7DC-48B2-9FEB-B3B88F4DA7A4}"/>
                </a:ext>
              </a:extLst>
            </p:cNvPr>
            <p:cNvCxnSpPr/>
            <p:nvPr/>
          </p:nvCxnSpPr>
          <p:spPr>
            <a:xfrm>
              <a:off x="2504726" y="640626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21">
              <a:extLst>
                <a:ext uri="{FF2B5EF4-FFF2-40B4-BE49-F238E27FC236}">
                  <a16:creationId xmlns="" xmlns:a16="http://schemas.microsoft.com/office/drawing/2014/main" id="{0CC1C9C5-568B-43F2-9F57-4E04424C81F7}"/>
                </a:ext>
              </a:extLst>
            </p:cNvPr>
            <p:cNvCxnSpPr/>
            <p:nvPr/>
          </p:nvCxnSpPr>
          <p:spPr>
            <a:xfrm>
              <a:off x="9185833" y="6432390"/>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8" name="Straight Arrow Connector 23">
              <a:extLst>
                <a:ext uri="{FF2B5EF4-FFF2-40B4-BE49-F238E27FC236}">
                  <a16:creationId xmlns="" xmlns:a16="http://schemas.microsoft.com/office/drawing/2014/main" id="{B6E87F7A-9CA5-4F5C-9750-CCCB2B4A3317}"/>
                </a:ext>
              </a:extLst>
            </p:cNvPr>
            <p:cNvCxnSpPr/>
            <p:nvPr/>
          </p:nvCxnSpPr>
          <p:spPr>
            <a:xfrm>
              <a:off x="9904678" y="639381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9" name="TextBox 24">
              <a:extLst>
                <a:ext uri="{FF2B5EF4-FFF2-40B4-BE49-F238E27FC236}">
                  <a16:creationId xmlns="" xmlns:a16="http://schemas.microsoft.com/office/drawing/2014/main" id="{849734A8-9C09-447F-90D9-F697CC5E3983}"/>
                </a:ext>
              </a:extLst>
            </p:cNvPr>
            <p:cNvSpPr txBox="1"/>
            <p:nvPr/>
          </p:nvSpPr>
          <p:spPr>
            <a:xfrm>
              <a:off x="2069943" y="5987080"/>
              <a:ext cx="869565" cy="246221"/>
            </a:xfrm>
            <a:prstGeom prst="rect">
              <a:avLst/>
            </a:prstGeom>
          </p:spPr>
          <p:txBody>
            <a:bodyPr wrap="square" rtlCol="0">
              <a:spAutoFit/>
            </a:bodyPr>
            <a:lstStyle/>
            <a:p>
              <a:pPr algn="ctr"/>
              <a:r>
                <a:rPr lang="en-US" sz="1000" dirty="0"/>
                <a:t>Context</a:t>
              </a:r>
            </a:p>
          </p:txBody>
        </p:sp>
        <p:sp>
          <p:nvSpPr>
            <p:cNvPr id="41" name="TextBox 26">
              <a:extLst>
                <a:ext uri="{FF2B5EF4-FFF2-40B4-BE49-F238E27FC236}">
                  <a16:creationId xmlns="" xmlns:a16="http://schemas.microsoft.com/office/drawing/2014/main" id="{6C839153-D5E2-43D0-867A-8CF24195C926}"/>
                </a:ext>
              </a:extLst>
            </p:cNvPr>
            <p:cNvSpPr txBox="1"/>
            <p:nvPr/>
          </p:nvSpPr>
          <p:spPr>
            <a:xfrm>
              <a:off x="5669438" y="6118309"/>
              <a:ext cx="756100" cy="246221"/>
            </a:xfrm>
            <a:prstGeom prst="rect">
              <a:avLst/>
            </a:prstGeom>
          </p:spPr>
          <p:txBody>
            <a:bodyPr wrap="square" rtlCol="0">
              <a:spAutoFit/>
            </a:bodyPr>
            <a:lstStyle/>
            <a:p>
              <a:pPr algn="ctr"/>
              <a:r>
                <a:rPr lang="en-US" sz="1000" dirty="0"/>
                <a:t>Metal</a:t>
              </a:r>
            </a:p>
          </p:txBody>
        </p:sp>
        <p:sp>
          <p:nvSpPr>
            <p:cNvPr id="42" name="TextBox 28">
              <a:extLst>
                <a:ext uri="{FF2B5EF4-FFF2-40B4-BE49-F238E27FC236}">
                  <a16:creationId xmlns="" xmlns:a16="http://schemas.microsoft.com/office/drawing/2014/main" id="{BBC1591C-2832-4415-87DE-9171937C169A}"/>
                </a:ext>
              </a:extLst>
            </p:cNvPr>
            <p:cNvSpPr txBox="1"/>
            <p:nvPr/>
          </p:nvSpPr>
          <p:spPr>
            <a:xfrm>
              <a:off x="8065128" y="5953071"/>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43" name="TextBox 30">
              <a:extLst>
                <a:ext uri="{FF2B5EF4-FFF2-40B4-BE49-F238E27FC236}">
                  <a16:creationId xmlns="" xmlns:a16="http://schemas.microsoft.com/office/drawing/2014/main" id="{6009764E-D92E-468F-847A-6B006B6E5159}"/>
                </a:ext>
              </a:extLst>
            </p:cNvPr>
            <p:cNvSpPr txBox="1"/>
            <p:nvPr/>
          </p:nvSpPr>
          <p:spPr>
            <a:xfrm>
              <a:off x="8617137" y="5879358"/>
              <a:ext cx="1050277" cy="553998"/>
            </a:xfrm>
            <a:prstGeom prst="rect">
              <a:avLst/>
            </a:prstGeom>
          </p:spPr>
          <p:txBody>
            <a:bodyPr wrap="square" rtlCol="0">
              <a:spAutoFit/>
            </a:bodyPr>
            <a:lstStyle/>
            <a:p>
              <a:pPr algn="ctr"/>
              <a:r>
                <a:rPr lang="en-US" sz="1000" dirty="0">
                  <a:solidFill>
                    <a:srgbClr val="000000"/>
                  </a:solidFill>
                  <a:latin typeface="Calibri"/>
                </a:rPr>
                <a:t>Synopsis of  technical parameters</a:t>
              </a:r>
            </a:p>
          </p:txBody>
        </p:sp>
        <p:sp>
          <p:nvSpPr>
            <p:cNvPr id="44" name="TextBox 32">
              <a:extLst>
                <a:ext uri="{FF2B5EF4-FFF2-40B4-BE49-F238E27FC236}">
                  <a16:creationId xmlns="" xmlns:a16="http://schemas.microsoft.com/office/drawing/2014/main" id="{9E0DF6C0-2DB6-465C-AE1D-A9B24D0733A1}"/>
                </a:ext>
              </a:extLst>
            </p:cNvPr>
            <p:cNvSpPr txBox="1"/>
            <p:nvPr/>
          </p:nvSpPr>
          <p:spPr>
            <a:xfrm>
              <a:off x="10083919" y="6028577"/>
              <a:ext cx="741696" cy="400110"/>
            </a:xfrm>
            <a:prstGeom prst="rect">
              <a:avLst/>
            </a:prstGeom>
          </p:spPr>
          <p:txBody>
            <a:bodyPr wrap="square" rtlCol="0">
              <a:spAutoFit/>
            </a:bodyPr>
            <a:lstStyle/>
            <a:p>
              <a:pPr algn="ctr"/>
              <a:r>
                <a:rPr lang="en-US" sz="1000" dirty="0"/>
                <a:t>Further Resources</a:t>
              </a:r>
            </a:p>
          </p:txBody>
        </p:sp>
        <p:cxnSp>
          <p:nvCxnSpPr>
            <p:cNvPr id="45" name="Straight Arrow Connector 3">
              <a:extLst>
                <a:ext uri="{FF2B5EF4-FFF2-40B4-BE49-F238E27FC236}">
                  <a16:creationId xmlns="" xmlns:a16="http://schemas.microsoft.com/office/drawing/2014/main" id="{6878E7E5-9CC8-4C0B-8CDE-95B638CA3601}"/>
                </a:ext>
              </a:extLst>
            </p:cNvPr>
            <p:cNvCxnSpPr/>
            <p:nvPr/>
          </p:nvCxnSpPr>
          <p:spPr>
            <a:xfrm>
              <a:off x="6073269" y="639414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23">
              <a:extLst>
                <a:ext uri="{FF2B5EF4-FFF2-40B4-BE49-F238E27FC236}">
                  <a16:creationId xmlns="" xmlns:a16="http://schemas.microsoft.com/office/drawing/2014/main" id="{D678BDCF-B21F-4A1F-8E1B-CCF5E38F80A2}"/>
                </a:ext>
              </a:extLst>
            </p:cNvPr>
            <p:cNvCxnSpPr/>
            <p:nvPr/>
          </p:nvCxnSpPr>
          <p:spPr>
            <a:xfrm>
              <a:off x="10538673" y="640624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8" name="TextBox 30">
              <a:extLst>
                <a:ext uri="{FF2B5EF4-FFF2-40B4-BE49-F238E27FC236}">
                  <a16:creationId xmlns="" xmlns:a16="http://schemas.microsoft.com/office/drawing/2014/main" id="{C0644A23-A698-4995-9EE3-D8E027481D82}"/>
                </a:ext>
              </a:extLst>
            </p:cNvPr>
            <p:cNvSpPr txBox="1"/>
            <p:nvPr/>
          </p:nvSpPr>
          <p:spPr>
            <a:xfrm>
              <a:off x="9405139" y="6004644"/>
              <a:ext cx="870671" cy="400110"/>
            </a:xfrm>
            <a:prstGeom prst="rect">
              <a:avLst/>
            </a:prstGeom>
          </p:spPr>
          <p:txBody>
            <a:bodyPr wrap="square" rtlCol="0">
              <a:spAutoFit/>
            </a:bodyPr>
            <a:lstStyle/>
            <a:p>
              <a:pPr algn="ctr"/>
              <a:r>
                <a:rPr lang="en-US" sz="1000" dirty="0">
                  <a:latin typeface="Calibri"/>
                </a:rPr>
                <a:t>Further questions</a:t>
              </a:r>
            </a:p>
          </p:txBody>
        </p:sp>
        <p:cxnSp>
          <p:nvCxnSpPr>
            <p:cNvPr id="49" name="Straight Arrow Connector 3">
              <a:extLst>
                <a:ext uri="{FF2B5EF4-FFF2-40B4-BE49-F238E27FC236}">
                  <a16:creationId xmlns="" xmlns:a16="http://schemas.microsoft.com/office/drawing/2014/main" id="{FE7B0EBA-BB74-43EF-BA84-FA09C76D683A}"/>
                </a:ext>
              </a:extLst>
            </p:cNvPr>
            <p:cNvCxnSpPr/>
            <p:nvPr/>
          </p:nvCxnSpPr>
          <p:spPr>
            <a:xfrm>
              <a:off x="8466121" y="634912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3">
              <a:extLst>
                <a:ext uri="{FF2B5EF4-FFF2-40B4-BE49-F238E27FC236}">
                  <a16:creationId xmlns="" xmlns:a16="http://schemas.microsoft.com/office/drawing/2014/main" id="{8D27FD0D-E70A-4D5A-B154-AF56313A98DD}"/>
                </a:ext>
              </a:extLst>
            </p:cNvPr>
            <p:cNvCxnSpPr>
              <a:cxnSpLocks/>
            </p:cNvCxnSpPr>
            <p:nvPr/>
          </p:nvCxnSpPr>
          <p:spPr>
            <a:xfrm flipH="1">
              <a:off x="3114323" y="6391740"/>
              <a:ext cx="22199" cy="395049"/>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3">
              <a:extLst>
                <a:ext uri="{FF2B5EF4-FFF2-40B4-BE49-F238E27FC236}">
                  <a16:creationId xmlns="" xmlns:a16="http://schemas.microsoft.com/office/drawing/2014/main" id="{837741FD-F240-4660-9DB6-248BDC7D3F1C}"/>
                </a:ext>
              </a:extLst>
            </p:cNvPr>
            <p:cNvCxnSpPr/>
            <p:nvPr/>
          </p:nvCxnSpPr>
          <p:spPr>
            <a:xfrm>
              <a:off x="4392707"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 xmlns:a16="http://schemas.microsoft.com/office/drawing/2014/main" id="{9AD0C848-1194-4910-9085-285E7E96C01A}"/>
                </a:ext>
              </a:extLst>
            </p:cNvPr>
            <p:cNvSpPr txBox="1"/>
            <p:nvPr/>
          </p:nvSpPr>
          <p:spPr>
            <a:xfrm>
              <a:off x="4209135" y="6081588"/>
              <a:ext cx="429925" cy="246221"/>
            </a:xfrm>
            <a:prstGeom prst="rect">
              <a:avLst/>
            </a:prstGeom>
            <a:noFill/>
          </p:spPr>
          <p:txBody>
            <a:bodyPr wrap="none" rtlCol="0">
              <a:spAutoFit/>
            </a:bodyPr>
            <a:lstStyle/>
            <a:p>
              <a:pPr algn="ctr"/>
              <a:r>
                <a:rPr lang="en-US" sz="1000" dirty="0"/>
                <a:t>Core</a:t>
              </a:r>
            </a:p>
          </p:txBody>
        </p:sp>
        <p:cxnSp>
          <p:nvCxnSpPr>
            <p:cNvPr id="53" name="Straight Arrow Connector 15">
              <a:extLst>
                <a:ext uri="{FF2B5EF4-FFF2-40B4-BE49-F238E27FC236}">
                  <a16:creationId xmlns="" xmlns:a16="http://schemas.microsoft.com/office/drawing/2014/main" id="{8CDC50DC-A063-4ACB-933D-FF88D04BF31C}"/>
                </a:ext>
              </a:extLst>
            </p:cNvPr>
            <p:cNvCxnSpPr/>
            <p:nvPr/>
          </p:nvCxnSpPr>
          <p:spPr>
            <a:xfrm flipV="1">
              <a:off x="1771938" y="6339913"/>
              <a:ext cx="4416" cy="2834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4" name="TextBox 24">
              <a:extLst>
                <a:ext uri="{FF2B5EF4-FFF2-40B4-BE49-F238E27FC236}">
                  <a16:creationId xmlns="" xmlns:a16="http://schemas.microsoft.com/office/drawing/2014/main" id="{20E9FDE7-DEEB-4C1C-9F11-4E62B8FF802B}"/>
                </a:ext>
              </a:extLst>
            </p:cNvPr>
            <p:cNvSpPr txBox="1"/>
            <p:nvPr/>
          </p:nvSpPr>
          <p:spPr>
            <a:xfrm>
              <a:off x="1583112" y="5985047"/>
              <a:ext cx="532300" cy="400110"/>
            </a:xfrm>
            <a:prstGeom prst="rect">
              <a:avLst/>
            </a:prstGeom>
          </p:spPr>
          <p:txBody>
            <a:bodyPr wrap="square" rtlCol="0">
              <a:spAutoFit/>
            </a:bodyPr>
            <a:lstStyle/>
            <a:p>
              <a:pPr algn="ctr"/>
              <a:r>
                <a:rPr lang="en-US" sz="1000" dirty="0"/>
                <a:t>Intro</a:t>
              </a:r>
            </a:p>
            <a:p>
              <a:pPr algn="ctr"/>
              <a:endParaRPr lang="en-US" sz="1000" dirty="0"/>
            </a:p>
          </p:txBody>
        </p:sp>
        <p:sp>
          <p:nvSpPr>
            <p:cNvPr id="55" name="TextBox 24">
              <a:extLst>
                <a:ext uri="{FF2B5EF4-FFF2-40B4-BE49-F238E27FC236}">
                  <a16:creationId xmlns="" xmlns:a16="http://schemas.microsoft.com/office/drawing/2014/main" id="{7D519ED0-A02F-4529-B295-8291EAD661B9}"/>
                </a:ext>
              </a:extLst>
            </p:cNvPr>
            <p:cNvSpPr txBox="1"/>
            <p:nvPr/>
          </p:nvSpPr>
          <p:spPr>
            <a:xfrm>
              <a:off x="2624745" y="6131051"/>
              <a:ext cx="869565" cy="246221"/>
            </a:xfrm>
            <a:prstGeom prst="rect">
              <a:avLst/>
            </a:prstGeom>
          </p:spPr>
          <p:txBody>
            <a:bodyPr wrap="square" rtlCol="0">
              <a:spAutoFit/>
            </a:bodyPr>
            <a:lstStyle/>
            <a:p>
              <a:pPr algn="ctr"/>
              <a:r>
                <a:rPr lang="en-US" sz="1000" dirty="0"/>
                <a:t>Questions</a:t>
              </a:r>
            </a:p>
          </p:txBody>
        </p:sp>
        <p:cxnSp>
          <p:nvCxnSpPr>
            <p:cNvPr id="56" name="Straight Arrow Connector 3">
              <a:extLst>
                <a:ext uri="{FF2B5EF4-FFF2-40B4-BE49-F238E27FC236}">
                  <a16:creationId xmlns="" xmlns:a16="http://schemas.microsoft.com/office/drawing/2014/main" id="{14CA4A30-AF37-48B9-B693-05FD493937B8}"/>
                </a:ext>
              </a:extLst>
            </p:cNvPr>
            <p:cNvCxnSpPr/>
            <p:nvPr/>
          </p:nvCxnSpPr>
          <p:spPr>
            <a:xfrm>
              <a:off x="3708318" y="642868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TextBox 24">
              <a:extLst>
                <a:ext uri="{FF2B5EF4-FFF2-40B4-BE49-F238E27FC236}">
                  <a16:creationId xmlns="" xmlns:a16="http://schemas.microsoft.com/office/drawing/2014/main" id="{11C608CE-2B62-4160-8614-42E7B8B3689F}"/>
                </a:ext>
              </a:extLst>
            </p:cNvPr>
            <p:cNvSpPr txBox="1"/>
            <p:nvPr/>
          </p:nvSpPr>
          <p:spPr>
            <a:xfrm>
              <a:off x="3211927" y="6009891"/>
              <a:ext cx="869565" cy="400110"/>
            </a:xfrm>
            <a:prstGeom prst="rect">
              <a:avLst/>
            </a:prstGeom>
          </p:spPr>
          <p:txBody>
            <a:bodyPr wrap="square" rtlCol="0">
              <a:spAutoFit/>
            </a:bodyPr>
            <a:lstStyle/>
            <a:p>
              <a:pPr algn="ctr"/>
              <a:r>
                <a:rPr lang="en-US" sz="1000" dirty="0"/>
                <a:t>Lost wax casting</a:t>
              </a:r>
            </a:p>
          </p:txBody>
        </p:sp>
        <p:cxnSp>
          <p:nvCxnSpPr>
            <p:cNvPr id="66" name="Straight Arrow Connector 3">
              <a:extLst>
                <a:ext uri="{FF2B5EF4-FFF2-40B4-BE49-F238E27FC236}">
                  <a16:creationId xmlns="" xmlns:a16="http://schemas.microsoft.com/office/drawing/2014/main" id="{3EDCFEE8-7F2E-44A1-B402-A306A5AC34B8}"/>
                </a:ext>
              </a:extLst>
            </p:cNvPr>
            <p:cNvCxnSpPr>
              <a:cxnSpLocks/>
            </p:cNvCxnSpPr>
            <p:nvPr/>
          </p:nvCxnSpPr>
          <p:spPr>
            <a:xfrm>
              <a:off x="4875691" y="6422424"/>
              <a:ext cx="4649" cy="22041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 xmlns:a16="http://schemas.microsoft.com/office/drawing/2014/main" id="{89BA5E07-F840-43FE-A22A-D2B1DA3EED54}"/>
                </a:ext>
              </a:extLst>
            </p:cNvPr>
            <p:cNvSpPr txBox="1"/>
            <p:nvPr/>
          </p:nvSpPr>
          <p:spPr>
            <a:xfrm>
              <a:off x="4564633" y="6098773"/>
              <a:ext cx="646902" cy="246221"/>
            </a:xfrm>
            <a:prstGeom prst="rect">
              <a:avLst/>
            </a:prstGeom>
            <a:noFill/>
          </p:spPr>
          <p:txBody>
            <a:bodyPr wrap="square" rtlCol="0">
              <a:spAutoFit/>
            </a:bodyPr>
            <a:lstStyle/>
            <a:p>
              <a:pPr algn="ctr"/>
              <a:r>
                <a:rPr lang="en-US" sz="1000" dirty="0">
                  <a:solidFill>
                    <a:srgbClr val="FF0000"/>
                  </a:solidFill>
                </a:rPr>
                <a:t>Wax</a:t>
              </a:r>
            </a:p>
          </p:txBody>
        </p:sp>
        <p:cxnSp>
          <p:nvCxnSpPr>
            <p:cNvPr id="70" name="Straight Arrow Connector 3">
              <a:extLst>
                <a:ext uri="{FF2B5EF4-FFF2-40B4-BE49-F238E27FC236}">
                  <a16:creationId xmlns="" xmlns:a16="http://schemas.microsoft.com/office/drawing/2014/main" id="{F369ADA8-7BCD-492C-80D6-EE1B2E429BCB}"/>
                </a:ext>
              </a:extLst>
            </p:cNvPr>
            <p:cNvCxnSpPr>
              <a:cxnSpLocks/>
            </p:cNvCxnSpPr>
            <p:nvPr/>
          </p:nvCxnSpPr>
          <p:spPr>
            <a:xfrm flipH="1">
              <a:off x="5519581" y="6404754"/>
              <a:ext cx="6578" cy="33730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 xmlns:a16="http://schemas.microsoft.com/office/drawing/2014/main" id="{8C440936-3ECB-4EF1-9A28-93B6AC27D5FC}"/>
                </a:ext>
              </a:extLst>
            </p:cNvPr>
            <p:cNvSpPr txBox="1"/>
            <p:nvPr/>
          </p:nvSpPr>
          <p:spPr>
            <a:xfrm>
              <a:off x="5077645" y="6015971"/>
              <a:ext cx="913464" cy="400110"/>
            </a:xfrm>
            <a:prstGeom prst="rect">
              <a:avLst/>
            </a:prstGeom>
            <a:noFill/>
          </p:spPr>
          <p:txBody>
            <a:bodyPr wrap="square" rtlCol="0">
              <a:spAutoFit/>
            </a:bodyPr>
            <a:lstStyle/>
            <a:p>
              <a:pPr algn="ctr"/>
              <a:r>
                <a:rPr lang="en-US" sz="1000" dirty="0"/>
                <a:t>Prep for Casting</a:t>
              </a:r>
            </a:p>
          </p:txBody>
        </p:sp>
        <p:sp>
          <p:nvSpPr>
            <p:cNvPr id="75" name="TextBox 26">
              <a:extLst>
                <a:ext uri="{FF2B5EF4-FFF2-40B4-BE49-F238E27FC236}">
                  <a16:creationId xmlns="" xmlns:a16="http://schemas.microsoft.com/office/drawing/2014/main" id="{BAE8CB1C-8C4D-4146-AF68-9DE07B7FBDEE}"/>
                </a:ext>
              </a:extLst>
            </p:cNvPr>
            <p:cNvSpPr txBox="1"/>
            <p:nvPr/>
          </p:nvSpPr>
          <p:spPr>
            <a:xfrm>
              <a:off x="6272834" y="6124837"/>
              <a:ext cx="809645" cy="246221"/>
            </a:xfrm>
            <a:prstGeom prst="rect">
              <a:avLst/>
            </a:prstGeom>
          </p:spPr>
          <p:txBody>
            <a:bodyPr wrap="square" rtlCol="0">
              <a:spAutoFit/>
            </a:bodyPr>
            <a:lstStyle/>
            <a:p>
              <a:pPr algn="ctr"/>
              <a:r>
                <a:rPr lang="en-US" sz="1000" dirty="0"/>
                <a:t>Fettling</a:t>
              </a:r>
            </a:p>
          </p:txBody>
        </p:sp>
        <p:cxnSp>
          <p:nvCxnSpPr>
            <p:cNvPr id="76" name="Straight Arrow Connector 3">
              <a:extLst>
                <a:ext uri="{FF2B5EF4-FFF2-40B4-BE49-F238E27FC236}">
                  <a16:creationId xmlns="" xmlns:a16="http://schemas.microsoft.com/office/drawing/2014/main" id="{620B093B-5BDF-4FAA-8B65-AC7BE9A413DA}"/>
                </a:ext>
              </a:extLst>
            </p:cNvPr>
            <p:cNvCxnSpPr/>
            <p:nvPr/>
          </p:nvCxnSpPr>
          <p:spPr>
            <a:xfrm>
              <a:off x="6657826" y="6389160"/>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7" name="TextBox 26">
              <a:extLst>
                <a:ext uri="{FF2B5EF4-FFF2-40B4-BE49-F238E27FC236}">
                  <a16:creationId xmlns="" xmlns:a16="http://schemas.microsoft.com/office/drawing/2014/main" id="{56721D46-3DC2-48B2-A0AD-54C15E5CEDA7}"/>
                </a:ext>
              </a:extLst>
            </p:cNvPr>
            <p:cNvSpPr txBox="1"/>
            <p:nvPr/>
          </p:nvSpPr>
          <p:spPr>
            <a:xfrm>
              <a:off x="6826142" y="6128530"/>
              <a:ext cx="809645" cy="246221"/>
            </a:xfrm>
            <a:prstGeom prst="rect">
              <a:avLst/>
            </a:prstGeom>
          </p:spPr>
          <p:txBody>
            <a:bodyPr wrap="square" rtlCol="0">
              <a:spAutoFit/>
            </a:bodyPr>
            <a:lstStyle/>
            <a:p>
              <a:pPr algn="ctr"/>
              <a:r>
                <a:rPr lang="en-US" sz="1000" dirty="0"/>
                <a:t>Repairs</a:t>
              </a:r>
            </a:p>
          </p:txBody>
        </p:sp>
        <p:cxnSp>
          <p:nvCxnSpPr>
            <p:cNvPr id="78" name="Straight Arrow Connector 3">
              <a:extLst>
                <a:ext uri="{FF2B5EF4-FFF2-40B4-BE49-F238E27FC236}">
                  <a16:creationId xmlns="" xmlns:a16="http://schemas.microsoft.com/office/drawing/2014/main" id="{21E56B24-7542-4891-8097-297B94B9D6CA}"/>
                </a:ext>
              </a:extLst>
            </p:cNvPr>
            <p:cNvCxnSpPr/>
            <p:nvPr/>
          </p:nvCxnSpPr>
          <p:spPr>
            <a:xfrm>
              <a:off x="7211134" y="639285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9" name="TextBox 26">
              <a:extLst>
                <a:ext uri="{FF2B5EF4-FFF2-40B4-BE49-F238E27FC236}">
                  <a16:creationId xmlns="" xmlns:a16="http://schemas.microsoft.com/office/drawing/2014/main" id="{602DF145-A81E-44B7-9321-8E429562AB37}"/>
                </a:ext>
              </a:extLst>
            </p:cNvPr>
            <p:cNvSpPr txBox="1"/>
            <p:nvPr/>
          </p:nvSpPr>
          <p:spPr>
            <a:xfrm>
              <a:off x="7384883" y="6106960"/>
              <a:ext cx="809645" cy="246221"/>
            </a:xfrm>
            <a:prstGeom prst="rect">
              <a:avLst/>
            </a:prstGeom>
          </p:spPr>
          <p:txBody>
            <a:bodyPr wrap="square" rtlCol="0">
              <a:spAutoFit/>
            </a:bodyPr>
            <a:lstStyle/>
            <a:p>
              <a:pPr algn="ctr"/>
              <a:r>
                <a:rPr lang="en-US" sz="1000" dirty="0"/>
                <a:t>Chasing</a:t>
              </a:r>
            </a:p>
          </p:txBody>
        </p:sp>
        <p:cxnSp>
          <p:nvCxnSpPr>
            <p:cNvPr id="80" name="Straight Arrow Connector 3">
              <a:extLst>
                <a:ext uri="{FF2B5EF4-FFF2-40B4-BE49-F238E27FC236}">
                  <a16:creationId xmlns="" xmlns:a16="http://schemas.microsoft.com/office/drawing/2014/main" id="{5EFF2EAA-4FD1-4421-9ADE-BD306866B70C}"/>
                </a:ext>
              </a:extLst>
            </p:cNvPr>
            <p:cNvCxnSpPr/>
            <p:nvPr/>
          </p:nvCxnSpPr>
          <p:spPr>
            <a:xfrm>
              <a:off x="7769875" y="6371283"/>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1" name="TextBox 26">
              <a:extLst>
                <a:ext uri="{FF2B5EF4-FFF2-40B4-BE49-F238E27FC236}">
                  <a16:creationId xmlns="" xmlns:a16="http://schemas.microsoft.com/office/drawing/2014/main" id="{24C5CF50-683F-412C-A2F6-194DB7DD7245}"/>
                </a:ext>
              </a:extLst>
            </p:cNvPr>
            <p:cNvSpPr txBox="1"/>
            <p:nvPr/>
          </p:nvSpPr>
          <p:spPr>
            <a:xfrm>
              <a:off x="10792632" y="6093692"/>
              <a:ext cx="957789" cy="400110"/>
            </a:xfrm>
            <a:prstGeom prst="rect">
              <a:avLst/>
            </a:prstGeom>
          </p:spPr>
          <p:txBody>
            <a:bodyPr wrap="square" rtlCol="0">
              <a:spAutoFit/>
            </a:bodyPr>
            <a:lstStyle/>
            <a:p>
              <a:pPr algn="ctr"/>
              <a:r>
                <a:rPr lang="en-US" sz="1000" dirty="0"/>
                <a:t>Acknowledgements</a:t>
              </a:r>
            </a:p>
          </p:txBody>
        </p:sp>
        <p:cxnSp>
          <p:nvCxnSpPr>
            <p:cNvPr id="82" name="Straight Arrow Connector 3">
              <a:extLst>
                <a:ext uri="{FF2B5EF4-FFF2-40B4-BE49-F238E27FC236}">
                  <a16:creationId xmlns="" xmlns:a16="http://schemas.microsoft.com/office/drawing/2014/main" id="{41E88BD2-5427-4FB8-9B03-65317F48258F}"/>
                </a:ext>
              </a:extLst>
            </p:cNvPr>
            <p:cNvCxnSpPr/>
            <p:nvPr/>
          </p:nvCxnSpPr>
          <p:spPr>
            <a:xfrm>
              <a:off x="11177624" y="6358015"/>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234960" y="246447"/>
            <a:ext cx="1031051" cy="369332"/>
          </a:xfrm>
          <a:prstGeom prst="rect">
            <a:avLst/>
          </a:prstGeom>
          <a:noFill/>
        </p:spPr>
        <p:txBody>
          <a:bodyPr wrap="none" rtlCol="0">
            <a:spAutoFit/>
          </a:bodyPr>
          <a:lstStyle/>
          <a:p>
            <a:r>
              <a:rPr lang="en-US" dirty="0" smtClean="0"/>
              <a:t>Fig. </a:t>
            </a:r>
            <a:r>
              <a:rPr lang="en-US" dirty="0" smtClean="0"/>
              <a:t>1019</a:t>
            </a:r>
            <a:endParaRPr lang="en-US" dirty="0"/>
          </a:p>
        </p:txBody>
      </p:sp>
      <p:sp>
        <p:nvSpPr>
          <p:cNvPr id="5" name="TextBox 4"/>
          <p:cNvSpPr txBox="1"/>
          <p:nvPr/>
        </p:nvSpPr>
        <p:spPr>
          <a:xfrm>
            <a:off x="1647521" y="449432"/>
            <a:ext cx="1031051" cy="369332"/>
          </a:xfrm>
          <a:prstGeom prst="rect">
            <a:avLst/>
          </a:prstGeom>
          <a:noFill/>
        </p:spPr>
        <p:txBody>
          <a:bodyPr wrap="none" rtlCol="0">
            <a:spAutoFit/>
          </a:bodyPr>
          <a:lstStyle/>
          <a:p>
            <a:r>
              <a:rPr lang="en-US" dirty="0" smtClean="0"/>
              <a:t>Fig. </a:t>
            </a:r>
            <a:r>
              <a:rPr lang="en-US" dirty="0" smtClean="0"/>
              <a:t>1020</a:t>
            </a:r>
            <a:endParaRPr lang="en-US" dirty="0"/>
          </a:p>
        </p:txBody>
      </p:sp>
      <p:sp>
        <p:nvSpPr>
          <p:cNvPr id="6" name="TextBox 5"/>
          <p:cNvSpPr txBox="1"/>
          <p:nvPr/>
        </p:nvSpPr>
        <p:spPr>
          <a:xfrm>
            <a:off x="8405617" y="70064"/>
            <a:ext cx="1031051" cy="369332"/>
          </a:xfrm>
          <a:prstGeom prst="rect">
            <a:avLst/>
          </a:prstGeom>
          <a:noFill/>
        </p:spPr>
        <p:txBody>
          <a:bodyPr wrap="none" rtlCol="0">
            <a:spAutoFit/>
          </a:bodyPr>
          <a:lstStyle/>
          <a:p>
            <a:r>
              <a:rPr lang="en-US" dirty="0" smtClean="0"/>
              <a:t>Fig. </a:t>
            </a:r>
            <a:r>
              <a:rPr lang="en-US" dirty="0" smtClean="0"/>
              <a:t>1021</a:t>
            </a:r>
            <a:endParaRPr lang="en-US" dirty="0"/>
          </a:p>
        </p:txBody>
      </p:sp>
      <p:sp>
        <p:nvSpPr>
          <p:cNvPr id="7" name="TextBox 6"/>
          <p:cNvSpPr txBox="1"/>
          <p:nvPr/>
        </p:nvSpPr>
        <p:spPr>
          <a:xfrm>
            <a:off x="10661011" y="728624"/>
            <a:ext cx="1031051" cy="646331"/>
          </a:xfrm>
          <a:prstGeom prst="rect">
            <a:avLst/>
          </a:prstGeom>
          <a:noFill/>
        </p:spPr>
        <p:txBody>
          <a:bodyPr wrap="none" rtlCol="0">
            <a:spAutoFit/>
          </a:bodyPr>
          <a:lstStyle/>
          <a:p>
            <a:r>
              <a:rPr lang="en-US" dirty="0" smtClean="0"/>
              <a:t>Fig. </a:t>
            </a:r>
            <a:r>
              <a:rPr lang="en-US" dirty="0" smtClean="0"/>
              <a:t>1022</a:t>
            </a:r>
            <a:endParaRPr lang="en-US" dirty="0" smtClean="0"/>
          </a:p>
          <a:p>
            <a:endParaRPr lang="en-US" dirty="0"/>
          </a:p>
        </p:txBody>
      </p:sp>
    </p:spTree>
    <p:extLst>
      <p:ext uri="{BB962C8B-B14F-4D97-AF65-F5344CB8AC3E}">
        <p14:creationId xmlns:p14="http://schemas.microsoft.com/office/powerpoint/2010/main" val="2714622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22208</TotalTime>
  <Words>3084</Words>
  <Application>Microsoft Macintosh PowerPoint</Application>
  <PresentationFormat>Widescreen</PresentationFormat>
  <Paragraphs>508</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Calibri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PD</dc:creator>
  <cp:lastModifiedBy>PD</cp:lastModifiedBy>
  <cp:revision>487</cp:revision>
  <cp:lastPrinted>2018-07-26T22:38:43Z</cp:lastPrinted>
  <dcterms:created xsi:type="dcterms:W3CDTF">2018-07-26T19:00:45Z</dcterms:created>
  <dcterms:modified xsi:type="dcterms:W3CDTF">2019-08-21T13:27:52Z</dcterms:modified>
</cp:coreProperties>
</file>